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7" r:id="rId2"/>
    <p:sldId id="267" r:id="rId3"/>
    <p:sldId id="260" r:id="rId4"/>
    <p:sldId id="263" r:id="rId5"/>
    <p:sldId id="258" r:id="rId6"/>
    <p:sldId id="261" r:id="rId7"/>
    <p:sldId id="262" r:id="rId8"/>
    <p:sldId id="264" r:id="rId9"/>
    <p:sldId id="349" r:id="rId10"/>
    <p:sldId id="351" r:id="rId11"/>
    <p:sldId id="352" r:id="rId12"/>
    <p:sldId id="283" r:id="rId13"/>
    <p:sldId id="327" r:id="rId14"/>
    <p:sldId id="370" r:id="rId15"/>
    <p:sldId id="369" r:id="rId16"/>
    <p:sldId id="365" r:id="rId17"/>
    <p:sldId id="363" r:id="rId18"/>
    <p:sldId id="368" r:id="rId19"/>
    <p:sldId id="364" r:id="rId20"/>
    <p:sldId id="367" r:id="rId21"/>
    <p:sldId id="343" r:id="rId22"/>
    <p:sldId id="353" r:id="rId23"/>
    <p:sldId id="354" r:id="rId24"/>
    <p:sldId id="303" r:id="rId25"/>
    <p:sldId id="336" r:id="rId26"/>
    <p:sldId id="356" r:id="rId27"/>
    <p:sldId id="344" r:id="rId28"/>
    <p:sldId id="345" r:id="rId29"/>
    <p:sldId id="355" r:id="rId30"/>
    <p:sldId id="276" r:id="rId31"/>
    <p:sldId id="285" r:id="rId32"/>
    <p:sldId id="306" r:id="rId33"/>
    <p:sldId id="308" r:id="rId34"/>
    <p:sldId id="314" r:id="rId35"/>
    <p:sldId id="311" r:id="rId36"/>
    <p:sldId id="315" r:id="rId37"/>
    <p:sldId id="372" r:id="rId38"/>
    <p:sldId id="318" r:id="rId39"/>
    <p:sldId id="371" r:id="rId40"/>
    <p:sldId id="319" r:id="rId41"/>
    <p:sldId id="373" r:id="rId42"/>
    <p:sldId id="309" r:id="rId43"/>
    <p:sldId id="310" r:id="rId44"/>
    <p:sldId id="284" r:id="rId45"/>
    <p:sldId id="320" r:id="rId46"/>
    <p:sldId id="323" r:id="rId47"/>
    <p:sldId id="324" r:id="rId48"/>
    <p:sldId id="357" r:id="rId49"/>
    <p:sldId id="358" r:id="rId50"/>
    <p:sldId id="279" r:id="rId51"/>
    <p:sldId id="290" r:id="rId52"/>
    <p:sldId id="280" r:id="rId53"/>
    <p:sldId id="325" r:id="rId54"/>
    <p:sldId id="326" r:id="rId55"/>
    <p:sldId id="286" r:id="rId56"/>
    <p:sldId id="289" r:id="rId5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44" autoAdjust="0"/>
    <p:restoredTop sz="91576" autoAdjust="0"/>
  </p:normalViewPr>
  <p:slideViewPr>
    <p:cSldViewPr snapToGrid="0">
      <p:cViewPr>
        <p:scale>
          <a:sx n="100" d="100"/>
          <a:sy n="100" d="100"/>
        </p:scale>
        <p:origin x="-922" y="-20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53EDDD-3DA3-4AAC-95AA-050495F7F225}" type="datetimeFigureOut">
              <a:rPr lang="en-AU" smtClean="0"/>
              <a:t>4/07/2017</a:t>
            </a:fld>
            <a:endParaRPr lang="en-AU"/>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D4E95D-E11A-4D61-AA35-B3ECB22C38A2}" type="slidenum">
              <a:rPr lang="en-AU" smtClean="0"/>
              <a:t>‹#›</a:t>
            </a:fld>
            <a:endParaRPr lang="en-AU"/>
          </a:p>
        </p:txBody>
      </p:sp>
    </p:spTree>
    <p:extLst>
      <p:ext uri="{BB962C8B-B14F-4D97-AF65-F5344CB8AC3E}">
        <p14:creationId xmlns:p14="http://schemas.microsoft.com/office/powerpoint/2010/main" val="2209704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 high extinction rate</a:t>
            </a:r>
          </a:p>
          <a:p>
            <a:r>
              <a:rPr lang="en-AU" dirty="0" smtClean="0"/>
              <a:t>- conservation aims to maintain existing patterns of biodiversity and the processes that sustain them</a:t>
            </a:r>
          </a:p>
          <a:p>
            <a:r>
              <a:rPr lang="en-AU" dirty="0" smtClean="0"/>
              <a:t>- areas set aside to preserve biodiversity, and spearhead direct management actions</a:t>
            </a:r>
          </a:p>
          <a:p>
            <a:pPr marL="0" indent="0">
              <a:buFontTx/>
              <a:buNone/>
            </a:pPr>
            <a:endParaRPr lang="en-AU" baseline="0" dirty="0" smtClean="0"/>
          </a:p>
          <a:p>
            <a:pPr marL="171450" indent="-171450">
              <a:buFontTx/>
              <a:buChar char="-"/>
            </a:pPr>
            <a:endParaRPr lang="en-AU" dirty="0"/>
          </a:p>
        </p:txBody>
      </p:sp>
      <p:sp>
        <p:nvSpPr>
          <p:cNvPr id="4" name="Slide Number Placeholder 3"/>
          <p:cNvSpPr>
            <a:spLocks noGrp="1"/>
          </p:cNvSpPr>
          <p:nvPr>
            <p:ph type="sldNum" sz="quarter" idx="10"/>
          </p:nvPr>
        </p:nvSpPr>
        <p:spPr/>
        <p:txBody>
          <a:bodyPr/>
          <a:lstStyle/>
          <a:p>
            <a:fld id="{67B435CA-C371-4DED-9C4C-6273828C0F3B}" type="slidenum">
              <a:rPr lang="en-AU" smtClean="0"/>
              <a:t>3</a:t>
            </a:fld>
            <a:endParaRPr lang="en-AU"/>
          </a:p>
        </p:txBody>
      </p:sp>
    </p:spTree>
    <p:extLst>
      <p:ext uri="{BB962C8B-B14F-4D97-AF65-F5344CB8AC3E}">
        <p14:creationId xmlns:p14="http://schemas.microsoft.com/office/powerpoint/2010/main" val="3375030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 not all remaining habitat can be preserved</a:t>
            </a:r>
          </a:p>
          <a:p>
            <a:r>
              <a:rPr lang="en-AU" dirty="0" smtClean="0"/>
              <a:t>- achieve conservation objectives for minimal cost</a:t>
            </a:r>
          </a:p>
          <a:p>
            <a:r>
              <a:rPr lang="en-AU" dirty="0" smtClean="0"/>
              <a:t>- modern systematic conservation planning primarily focusses on representing species</a:t>
            </a:r>
          </a:p>
          <a:p>
            <a:pPr marL="0" marR="0" indent="0" algn="l" defTabSz="914400" rtl="0" eaLnBrk="1" fontAlgn="auto" latinLnBrk="0" hangingPunct="1">
              <a:lnSpc>
                <a:spcPct val="100000"/>
              </a:lnSpc>
              <a:spcBef>
                <a:spcPts val="0"/>
              </a:spcBef>
              <a:spcAft>
                <a:spcPts val="0"/>
              </a:spcAft>
              <a:buClrTx/>
              <a:buSzTx/>
              <a:buFontTx/>
              <a:buNone/>
              <a:tabLst/>
              <a:defRPr/>
            </a:pPr>
            <a:r>
              <a:rPr lang="en-AU" sz="1000" kern="1200" dirty="0" smtClean="0">
                <a:solidFill>
                  <a:schemeClr val="tx1"/>
                </a:solidFill>
                <a:latin typeface="+mn-lt"/>
                <a:ea typeface="+mn-ea"/>
                <a:cs typeface="+mn-cs"/>
              </a:rPr>
              <a:t>- however, this ignores intra-specific biodiversity</a:t>
            </a:r>
          </a:p>
          <a:p>
            <a:endParaRPr lang="en-AU" dirty="0"/>
          </a:p>
        </p:txBody>
      </p:sp>
      <p:sp>
        <p:nvSpPr>
          <p:cNvPr id="4" name="Slide Number Placeholder 3"/>
          <p:cNvSpPr>
            <a:spLocks noGrp="1"/>
          </p:cNvSpPr>
          <p:nvPr>
            <p:ph type="sldNum" sz="quarter" idx="10"/>
          </p:nvPr>
        </p:nvSpPr>
        <p:spPr/>
        <p:txBody>
          <a:bodyPr/>
          <a:lstStyle/>
          <a:p>
            <a:fld id="{67B435CA-C371-4DED-9C4C-6273828C0F3B}" type="slidenum">
              <a:rPr lang="en-AU" smtClean="0"/>
              <a:t>5</a:t>
            </a:fld>
            <a:endParaRPr lang="en-AU"/>
          </a:p>
        </p:txBody>
      </p:sp>
    </p:spTree>
    <p:extLst>
      <p:ext uri="{BB962C8B-B14F-4D97-AF65-F5344CB8AC3E}">
        <p14:creationId xmlns:p14="http://schemas.microsoft.com/office/powerpoint/2010/main" val="858951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21</a:t>
            </a:fld>
            <a:endParaRPr lang="en-AU"/>
          </a:p>
        </p:txBody>
      </p:sp>
    </p:spTree>
    <p:extLst>
      <p:ext uri="{BB962C8B-B14F-4D97-AF65-F5344CB8AC3E}">
        <p14:creationId xmlns:p14="http://schemas.microsoft.com/office/powerpoint/2010/main" val="1246150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22</a:t>
            </a:fld>
            <a:endParaRPr lang="en-AU"/>
          </a:p>
        </p:txBody>
      </p:sp>
    </p:spTree>
    <p:extLst>
      <p:ext uri="{BB962C8B-B14F-4D97-AF65-F5344CB8AC3E}">
        <p14:creationId xmlns:p14="http://schemas.microsoft.com/office/powerpoint/2010/main" val="1246150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23</a:t>
            </a:fld>
            <a:endParaRPr lang="en-AU"/>
          </a:p>
        </p:txBody>
      </p:sp>
    </p:spTree>
    <p:extLst>
      <p:ext uri="{BB962C8B-B14F-4D97-AF65-F5344CB8AC3E}">
        <p14:creationId xmlns:p14="http://schemas.microsoft.com/office/powerpoint/2010/main" val="1246150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7/4/2017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7/4/2017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7/4/2017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7/4/2017</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jpeg"/><Relationship Id="rId3" Type="http://schemas.openxmlformats.org/officeDocument/2006/relationships/image" Target="../media/image6.jpeg"/><Relationship Id="rId7" Type="http://schemas.openxmlformats.org/officeDocument/2006/relationships/image" Target="../media/image10.jpeg"/><Relationship Id="rId12"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png"/><Relationship Id="rId5" Type="http://schemas.openxmlformats.org/officeDocument/2006/relationships/image" Target="../media/image8.jpeg"/><Relationship Id="rId10" Type="http://schemas.openxmlformats.org/officeDocument/2006/relationships/image" Target="../media/image13.jpeg"/><Relationship Id="rId4" Type="http://schemas.openxmlformats.org/officeDocument/2006/relationships/image" Target="../media/image7.jpeg"/><Relationship Id="rId9" Type="http://schemas.openxmlformats.org/officeDocument/2006/relationships/image" Target="../media/image12.jpeg"/></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3.jpe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87599"/>
            <a:ext cx="8305800" cy="1640756"/>
          </a:xfrm>
        </p:spPr>
        <p:txBody>
          <a:bodyPr>
            <a:noAutofit/>
          </a:bodyPr>
          <a:lstStyle/>
          <a:p>
            <a:r>
              <a:rPr lang="en-AU" b="1" dirty="0" smtClean="0">
                <a:solidFill>
                  <a:schemeClr val="tx1"/>
                </a:solidFill>
              </a:rPr>
              <a:t>Conserving evolutionary processes</a:t>
            </a:r>
            <a:endParaRPr lang="en-AU" b="1" dirty="0">
              <a:solidFill>
                <a:schemeClr val="tx1"/>
              </a:solidFill>
            </a:endParaRPr>
          </a:p>
        </p:txBody>
      </p:sp>
      <p:sp>
        <p:nvSpPr>
          <p:cNvPr id="3" name="Subtitle 2"/>
          <p:cNvSpPr>
            <a:spLocks noGrp="1"/>
          </p:cNvSpPr>
          <p:nvPr>
            <p:ph type="subTitle" idx="1"/>
          </p:nvPr>
        </p:nvSpPr>
        <p:spPr>
          <a:xfrm>
            <a:off x="838200" y="3638550"/>
            <a:ext cx="7560840" cy="609600"/>
          </a:xfrm>
        </p:spPr>
        <p:txBody>
          <a:bodyPr>
            <a:normAutofit/>
          </a:bodyPr>
          <a:lstStyle/>
          <a:p>
            <a:r>
              <a:rPr lang="en-AU" dirty="0" smtClean="0">
                <a:solidFill>
                  <a:schemeClr val="tx1">
                    <a:lumMod val="75000"/>
                  </a:schemeClr>
                </a:solidFill>
              </a:rPr>
              <a:t>Jeffrey Hanson</a:t>
            </a:r>
            <a:endParaRPr lang="en-AU" dirty="0">
              <a:solidFill>
                <a:schemeClr val="tx1">
                  <a:lumMod val="75000"/>
                </a:schemeClr>
              </a:solidFill>
            </a:endParaRPr>
          </a:p>
          <a:p>
            <a:endParaRPr lang="en-AU" dirty="0">
              <a:solidFill>
                <a:schemeClr val="tx1">
                  <a:lumMod val="75000"/>
                </a:schemeClr>
              </a:solidFill>
            </a:endParaRPr>
          </a:p>
        </p:txBody>
      </p:sp>
      <p:grpSp>
        <p:nvGrpSpPr>
          <p:cNvPr id="8" name="Group 7"/>
          <p:cNvGrpSpPr/>
          <p:nvPr/>
        </p:nvGrpSpPr>
        <p:grpSpPr>
          <a:xfrm>
            <a:off x="259155" y="4479765"/>
            <a:ext cx="4975502" cy="461665"/>
            <a:chOff x="259155" y="4479765"/>
            <a:chExt cx="4975502" cy="461665"/>
          </a:xfrm>
        </p:grpSpPr>
        <p:pic>
          <p:nvPicPr>
            <p:cNvPr id="1026" name="Picture 2" descr="C:\Users\jhanson\Downloads\1467354618_f0e0.png"/>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9155" y="4497845"/>
              <a:ext cx="426645" cy="4255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32334" y="4479765"/>
              <a:ext cx="4502323" cy="461665"/>
            </a:xfrm>
            <a:prstGeom prst="rect">
              <a:avLst/>
            </a:prstGeom>
            <a:noFill/>
          </p:spPr>
          <p:txBody>
            <a:bodyPr wrap="none" rtlCol="0">
              <a:spAutoFit/>
            </a:bodyPr>
            <a:lstStyle/>
            <a:p>
              <a:r>
                <a:rPr lang="en-AU" sz="2400" dirty="0">
                  <a:solidFill>
                    <a:schemeClr val="tx1">
                      <a:lumMod val="75000"/>
                    </a:schemeClr>
                  </a:solidFill>
                </a:rPr>
                <a:t>j</a:t>
              </a:r>
              <a:r>
                <a:rPr lang="en-AU" sz="2400" dirty="0" smtClean="0">
                  <a:solidFill>
                    <a:schemeClr val="tx1">
                      <a:lumMod val="75000"/>
                    </a:schemeClr>
                  </a:solidFill>
                </a:rPr>
                <a:t>effrey.hanson@uqconnect.edu.au</a:t>
              </a:r>
              <a:endParaRPr lang="en-AU" sz="2400" dirty="0">
                <a:solidFill>
                  <a:schemeClr val="tx1">
                    <a:lumMod val="75000"/>
                  </a:schemeClr>
                </a:solidFill>
              </a:endParaRPr>
            </a:p>
          </p:txBody>
        </p:sp>
      </p:grpSp>
      <p:grpSp>
        <p:nvGrpSpPr>
          <p:cNvPr id="6" name="Group 5"/>
          <p:cNvGrpSpPr/>
          <p:nvPr/>
        </p:nvGrpSpPr>
        <p:grpSpPr>
          <a:xfrm>
            <a:off x="5945501" y="4491632"/>
            <a:ext cx="3049188" cy="461665"/>
            <a:chOff x="6059800" y="5988839"/>
            <a:chExt cx="3049188" cy="615553"/>
          </a:xfrm>
        </p:grpSpPr>
        <p:pic>
          <p:nvPicPr>
            <p:cNvPr id="1028" name="Picture 4" descr="C:\Users\jhanson\Downloads\1467354784_web.pn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59800" y="6044594"/>
              <a:ext cx="398149" cy="5040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497183" y="5988839"/>
              <a:ext cx="2611805" cy="615553"/>
            </a:xfrm>
            <a:prstGeom prst="rect">
              <a:avLst/>
            </a:prstGeom>
            <a:noFill/>
          </p:spPr>
          <p:txBody>
            <a:bodyPr wrap="none" rtlCol="0">
              <a:spAutoFit/>
            </a:bodyPr>
            <a:lstStyle/>
            <a:p>
              <a:r>
                <a:rPr lang="en-AU" sz="2400" dirty="0" smtClean="0">
                  <a:solidFill>
                    <a:schemeClr val="tx1">
                      <a:lumMod val="75000"/>
                    </a:schemeClr>
                  </a:solidFill>
                </a:rPr>
                <a:t>jeffrey-hanson.com</a:t>
              </a:r>
              <a:endParaRPr lang="en-AU" dirty="0">
                <a:solidFill>
                  <a:schemeClr val="tx1">
                    <a:lumMod val="75000"/>
                  </a:schemeClr>
                </a:solidFill>
              </a:endParaRPr>
            </a:p>
          </p:txBody>
        </p:sp>
      </p:grpSp>
      <p:pic>
        <p:nvPicPr>
          <p:cNvPr id="10" name="Picture 2" descr="Black And White Birds Silhouette Fresh HD Wallpape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3225163" y="1689100"/>
            <a:ext cx="2720463" cy="170029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2295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Evolutionary processes</a:t>
            </a:r>
            <a:endParaRPr lang="en-AU"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Oval 21"/>
          <p:cNvSpPr/>
          <p:nvPr/>
        </p:nvSpPr>
        <p:spPr>
          <a:xfrm>
            <a:off x="3627950" y="3809109"/>
            <a:ext cx="425448" cy="465061"/>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p:cNvSpPr/>
          <p:nvPr/>
        </p:nvSpPr>
        <p:spPr>
          <a:xfrm>
            <a:off x="6359807" y="3707751"/>
            <a:ext cx="425448" cy="465061"/>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3848789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Evolutionary processes</a:t>
            </a:r>
            <a:endParaRPr lang="en-AU"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Oval 21"/>
          <p:cNvSpPr/>
          <p:nvPr/>
        </p:nvSpPr>
        <p:spPr>
          <a:xfrm>
            <a:off x="3627950" y="3809109"/>
            <a:ext cx="425448" cy="465061"/>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p:cNvSpPr/>
          <p:nvPr/>
        </p:nvSpPr>
        <p:spPr>
          <a:xfrm>
            <a:off x="6359807" y="3707751"/>
            <a:ext cx="425448" cy="465061"/>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Freeform 2"/>
          <p:cNvSpPr/>
          <p:nvPr/>
        </p:nvSpPr>
        <p:spPr>
          <a:xfrm>
            <a:off x="3089564" y="3226366"/>
            <a:ext cx="4500475" cy="1304070"/>
          </a:xfrm>
          <a:custGeom>
            <a:avLst/>
            <a:gdLst>
              <a:gd name="connsiteX0" fmla="*/ 0 w 4500475"/>
              <a:gd name="connsiteY0" fmla="*/ 1304070 h 1304070"/>
              <a:gd name="connsiteX1" fmla="*/ 346363 w 4500475"/>
              <a:gd name="connsiteY1" fmla="*/ 874579 h 1304070"/>
              <a:gd name="connsiteX2" fmla="*/ 609600 w 4500475"/>
              <a:gd name="connsiteY2" fmla="*/ 43307 h 1304070"/>
              <a:gd name="connsiteX3" fmla="*/ 1773381 w 4500475"/>
              <a:gd name="connsiteY3" fmla="*/ 140289 h 1304070"/>
              <a:gd name="connsiteX4" fmla="*/ 2466109 w 4500475"/>
              <a:gd name="connsiteY4" fmla="*/ 334252 h 1304070"/>
              <a:gd name="connsiteX5" fmla="*/ 3172691 w 4500475"/>
              <a:gd name="connsiteY5" fmla="*/ 306543 h 1304070"/>
              <a:gd name="connsiteX6" fmla="*/ 3976254 w 4500475"/>
              <a:gd name="connsiteY6" fmla="*/ 237270 h 1304070"/>
              <a:gd name="connsiteX7" fmla="*/ 4433454 w 4500475"/>
              <a:gd name="connsiteY7" fmla="*/ 943852 h 1304070"/>
              <a:gd name="connsiteX8" fmla="*/ 4488872 w 4500475"/>
              <a:gd name="connsiteY8" fmla="*/ 1068543 h 1304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0475" h="1304070">
                <a:moveTo>
                  <a:pt x="0" y="1304070"/>
                </a:moveTo>
                <a:cubicBezTo>
                  <a:pt x="122381" y="1194388"/>
                  <a:pt x="244763" y="1084706"/>
                  <a:pt x="346363" y="874579"/>
                </a:cubicBezTo>
                <a:cubicBezTo>
                  <a:pt x="447963" y="664452"/>
                  <a:pt x="371764" y="165689"/>
                  <a:pt x="609600" y="43307"/>
                </a:cubicBezTo>
                <a:cubicBezTo>
                  <a:pt x="847436" y="-79075"/>
                  <a:pt x="1463963" y="91798"/>
                  <a:pt x="1773381" y="140289"/>
                </a:cubicBezTo>
                <a:cubicBezTo>
                  <a:pt x="2082799" y="188780"/>
                  <a:pt x="2232891" y="306543"/>
                  <a:pt x="2466109" y="334252"/>
                </a:cubicBezTo>
                <a:cubicBezTo>
                  <a:pt x="2699327" y="361961"/>
                  <a:pt x="2921000" y="322707"/>
                  <a:pt x="3172691" y="306543"/>
                </a:cubicBezTo>
                <a:cubicBezTo>
                  <a:pt x="3424382" y="290379"/>
                  <a:pt x="3766127" y="131052"/>
                  <a:pt x="3976254" y="237270"/>
                </a:cubicBezTo>
                <a:cubicBezTo>
                  <a:pt x="4186381" y="343488"/>
                  <a:pt x="4348018" y="805306"/>
                  <a:pt x="4433454" y="943852"/>
                </a:cubicBezTo>
                <a:cubicBezTo>
                  <a:pt x="4518890" y="1082397"/>
                  <a:pt x="4503881" y="1075470"/>
                  <a:pt x="4488872" y="1068543"/>
                </a:cubicBezTo>
              </a:path>
            </a:pathLst>
          </a:custGeom>
          <a:noFill/>
          <a:ln w="76200">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0336427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81150"/>
            <a:ext cx="8229600" cy="1581149"/>
          </a:xfrm>
        </p:spPr>
        <p:txBody>
          <a:bodyPr>
            <a:normAutofit fontScale="90000"/>
          </a:bodyPr>
          <a:lstStyle/>
          <a:p>
            <a:r>
              <a:rPr lang="en-AU" dirty="0" smtClean="0"/>
              <a:t>Environmental and geographic variables are effective surrogates for conservation planning</a:t>
            </a:r>
            <a:endParaRPr lang="en-AU" dirty="0"/>
          </a:p>
        </p:txBody>
      </p:sp>
      <p:sp>
        <p:nvSpPr>
          <p:cNvPr id="3" name="TextBox 2"/>
          <p:cNvSpPr txBox="1"/>
          <p:nvPr/>
        </p:nvSpPr>
        <p:spPr>
          <a:xfrm>
            <a:off x="5702480" y="4781550"/>
            <a:ext cx="3441520" cy="369332"/>
          </a:xfrm>
          <a:prstGeom prst="rect">
            <a:avLst/>
          </a:prstGeom>
          <a:noFill/>
        </p:spPr>
        <p:txBody>
          <a:bodyPr wrap="none" rtlCol="0">
            <a:spAutoFit/>
          </a:bodyPr>
          <a:lstStyle/>
          <a:p>
            <a:r>
              <a:rPr lang="en-AU" dirty="0" smtClean="0"/>
              <a:t>Hanson </a:t>
            </a:r>
            <a:r>
              <a:rPr lang="en-AU" i="1" dirty="0" smtClean="0"/>
              <a:t>et al.</a:t>
            </a:r>
            <a:r>
              <a:rPr lang="en-AU" dirty="0" smtClean="0"/>
              <a:t> (2017) Under review.</a:t>
            </a:r>
            <a:endParaRPr lang="en-AU" dirty="0"/>
          </a:p>
        </p:txBody>
      </p:sp>
    </p:spTree>
    <p:extLst>
      <p:ext uri="{BB962C8B-B14F-4D97-AF65-F5344CB8AC3E}">
        <p14:creationId xmlns:p14="http://schemas.microsoft.com/office/powerpoint/2010/main" val="2874981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9550"/>
            <a:ext cx="3810000" cy="857250"/>
          </a:xfrm>
        </p:spPr>
        <p:txBody>
          <a:bodyPr>
            <a:normAutofit fontScale="90000"/>
          </a:bodyPr>
          <a:lstStyle/>
          <a:p>
            <a:r>
              <a:rPr lang="en-AU" dirty="0" smtClean="0"/>
              <a:t>27 plant species</a:t>
            </a:r>
            <a:endParaRPr lang="en-AU" dirty="0"/>
          </a:p>
        </p:txBody>
      </p:sp>
      <p:sp>
        <p:nvSpPr>
          <p:cNvPr id="3" name="Content Placeholder 2"/>
          <p:cNvSpPr>
            <a:spLocks noGrp="1"/>
          </p:cNvSpPr>
          <p:nvPr>
            <p:ph idx="1"/>
          </p:nvPr>
        </p:nvSpPr>
        <p:spPr>
          <a:xfrm>
            <a:off x="457200" y="1581150"/>
            <a:ext cx="3810000" cy="3352799"/>
          </a:xfrm>
        </p:spPr>
        <p:txBody>
          <a:bodyPr>
            <a:normAutofit/>
          </a:bodyPr>
          <a:lstStyle/>
          <a:p>
            <a:r>
              <a:rPr lang="en-AU" sz="2800" dirty="0" smtClean="0"/>
              <a:t>Different dispersal modes</a:t>
            </a:r>
          </a:p>
          <a:p>
            <a:pPr marL="0" indent="0">
              <a:buNone/>
            </a:pPr>
            <a:endParaRPr lang="en-AU" sz="2800" dirty="0"/>
          </a:p>
          <a:p>
            <a:r>
              <a:rPr lang="en-AU" sz="2800" dirty="0" smtClean="0"/>
              <a:t>Different life-histories</a:t>
            </a:r>
          </a:p>
          <a:p>
            <a:pPr marL="0" indent="0">
              <a:buNone/>
            </a:pPr>
            <a:endParaRPr lang="en-AU" sz="2800" dirty="0"/>
          </a:p>
          <a:p>
            <a:r>
              <a:rPr lang="en-AU" sz="2800" dirty="0" smtClean="0"/>
              <a:t>Different niches</a:t>
            </a:r>
            <a:endParaRPr lang="en-AU" sz="2800" dirty="0"/>
          </a:p>
        </p:txBody>
      </p:sp>
      <p:pic>
        <p:nvPicPr>
          <p:cNvPr id="33794" name="Picture 2" descr="C:\Users\jhanson\Downloads\figs90\figs90\gs-unnamed-chunk-6-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3400" y="0"/>
            <a:ext cx="4724400" cy="5073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27212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Identifying loci under selection</a:t>
            </a:r>
            <a:endParaRPr lang="en-AU" dirty="0"/>
          </a:p>
        </p:txBody>
      </p:sp>
      <p:sp>
        <p:nvSpPr>
          <p:cNvPr id="5" name="Content Placeholder 2"/>
          <p:cNvSpPr>
            <a:spLocks noGrp="1"/>
          </p:cNvSpPr>
          <p:nvPr>
            <p:ph idx="1"/>
          </p:nvPr>
        </p:nvSpPr>
        <p:spPr>
          <a:xfrm>
            <a:off x="457200" y="1200150"/>
            <a:ext cx="4853940" cy="3783329"/>
          </a:xfrm>
        </p:spPr>
        <p:txBody>
          <a:bodyPr>
            <a:normAutofit fontScale="92500" lnSpcReduction="10000"/>
          </a:bodyPr>
          <a:lstStyle/>
          <a:p>
            <a:pPr marL="514350" indent="-514350">
              <a:buAutoNum type="arabicPeriod"/>
            </a:pPr>
            <a:r>
              <a:rPr lang="en-AU" sz="2800" dirty="0"/>
              <a:t>Structure + </a:t>
            </a:r>
            <a:r>
              <a:rPr lang="en-AU" sz="2800" dirty="0" err="1"/>
              <a:t>ClumPP</a:t>
            </a:r>
            <a:r>
              <a:rPr lang="en-AU" sz="2800" dirty="0"/>
              <a:t> analysis </a:t>
            </a:r>
          </a:p>
          <a:p>
            <a:pPr marL="514350" indent="-514350">
              <a:buAutoNum type="arabicPeriod"/>
            </a:pPr>
            <a:r>
              <a:rPr lang="en-AU" sz="2800" dirty="0">
                <a:solidFill>
                  <a:schemeClr val="bg1"/>
                </a:solidFill>
              </a:rPr>
              <a:t>Remove uncertain individuals</a:t>
            </a:r>
          </a:p>
          <a:p>
            <a:pPr marL="514350" indent="-514350">
              <a:buAutoNum type="arabicPeriod"/>
            </a:pPr>
            <a:r>
              <a:rPr lang="en-AU" sz="2800" dirty="0">
                <a:solidFill>
                  <a:schemeClr val="bg1"/>
                </a:solidFill>
              </a:rPr>
              <a:t>Remove rare alleles</a:t>
            </a:r>
          </a:p>
          <a:p>
            <a:pPr marL="514350" indent="-514350">
              <a:buAutoNum type="arabicPeriod"/>
            </a:pPr>
            <a:r>
              <a:rPr lang="en-AU" sz="2800" dirty="0">
                <a:solidFill>
                  <a:schemeClr val="bg1"/>
                </a:solidFill>
              </a:rPr>
              <a:t>Run </a:t>
            </a:r>
            <a:r>
              <a:rPr lang="en-AU" sz="2800" dirty="0" err="1">
                <a:solidFill>
                  <a:schemeClr val="bg1"/>
                </a:solidFill>
              </a:rPr>
              <a:t>BayeScan</a:t>
            </a:r>
            <a:endParaRPr lang="en-AU" sz="2800" dirty="0">
              <a:solidFill>
                <a:schemeClr val="bg1"/>
              </a:solidFill>
            </a:endParaRPr>
          </a:p>
          <a:p>
            <a:pPr marL="514350" indent="-514350">
              <a:buAutoNum type="arabicPeriod"/>
            </a:pPr>
            <a:r>
              <a:rPr lang="en-AU" sz="2800" dirty="0">
                <a:solidFill>
                  <a:schemeClr val="bg1"/>
                </a:solidFill>
              </a:rPr>
              <a:t>Run </a:t>
            </a:r>
            <a:r>
              <a:rPr lang="en-AU" sz="2800" dirty="0" err="1">
                <a:solidFill>
                  <a:schemeClr val="bg1"/>
                </a:solidFill>
              </a:rPr>
              <a:t>PCAdapt</a:t>
            </a:r>
            <a:endParaRPr lang="en-AU" sz="2800" dirty="0">
              <a:solidFill>
                <a:schemeClr val="bg1"/>
              </a:solidFill>
            </a:endParaRPr>
          </a:p>
          <a:p>
            <a:pPr marL="514350" indent="-514350">
              <a:buAutoNum type="arabicPeriod"/>
            </a:pPr>
            <a:r>
              <a:rPr lang="en-AU" sz="2800" dirty="0">
                <a:solidFill>
                  <a:schemeClr val="bg1"/>
                </a:solidFill>
              </a:rPr>
              <a:t>Merge results</a:t>
            </a:r>
          </a:p>
          <a:p>
            <a:pPr marL="514350" indent="-514350">
              <a:buAutoNum type="arabicPeriod"/>
            </a:pPr>
            <a:r>
              <a:rPr lang="en-AU" sz="2800" dirty="0">
                <a:solidFill>
                  <a:schemeClr val="bg1"/>
                </a:solidFill>
              </a:rPr>
              <a:t>Run NMDS on adaptive loci</a:t>
            </a:r>
          </a:p>
          <a:p>
            <a:pPr marL="514350" indent="-514350">
              <a:buAutoNum type="arabicPeriod"/>
            </a:pPr>
            <a:r>
              <a:rPr lang="en-AU" sz="2800" dirty="0">
                <a:solidFill>
                  <a:schemeClr val="bg1"/>
                </a:solidFill>
              </a:rPr>
              <a:t>Run NMDS on neutral loci</a:t>
            </a:r>
          </a:p>
          <a:p>
            <a:pPr marL="514350" indent="-514350">
              <a:buAutoNum type="arabicPeriod"/>
            </a:pPr>
            <a:endParaRPr lang="en-AU" sz="2800" dirty="0"/>
          </a:p>
        </p:txBody>
      </p:sp>
      <p:pic>
        <p:nvPicPr>
          <p:cNvPr id="5122" name="Picture 2" descr="C:\Users\jhanson\Downloads\unnamed-chunk-13-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9305"/>
          <a:stretch/>
        </p:blipFill>
        <p:spPr bwMode="auto">
          <a:xfrm>
            <a:off x="4983479" y="1356360"/>
            <a:ext cx="3984625" cy="3389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7366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Identifying loci under selection</a:t>
            </a:r>
            <a:endParaRPr lang="en-AU" dirty="0"/>
          </a:p>
        </p:txBody>
      </p:sp>
      <p:sp>
        <p:nvSpPr>
          <p:cNvPr id="5" name="Content Placeholder 2"/>
          <p:cNvSpPr>
            <a:spLocks noGrp="1"/>
          </p:cNvSpPr>
          <p:nvPr>
            <p:ph idx="1"/>
          </p:nvPr>
        </p:nvSpPr>
        <p:spPr>
          <a:xfrm>
            <a:off x="457200" y="1200150"/>
            <a:ext cx="4853940" cy="3783329"/>
          </a:xfrm>
        </p:spPr>
        <p:txBody>
          <a:bodyPr>
            <a:normAutofit fontScale="92500" lnSpcReduction="10000"/>
          </a:bodyPr>
          <a:lstStyle/>
          <a:p>
            <a:pPr marL="514350" indent="-514350">
              <a:buAutoNum type="arabicPeriod"/>
            </a:pPr>
            <a:r>
              <a:rPr lang="en-AU" sz="2800" dirty="0"/>
              <a:t>Structure + </a:t>
            </a:r>
            <a:r>
              <a:rPr lang="en-AU" sz="2800" dirty="0" err="1"/>
              <a:t>ClumPP</a:t>
            </a:r>
            <a:r>
              <a:rPr lang="en-AU" sz="2800" dirty="0"/>
              <a:t> analysis </a:t>
            </a:r>
          </a:p>
          <a:p>
            <a:pPr marL="514350" indent="-514350">
              <a:buAutoNum type="arabicPeriod"/>
            </a:pPr>
            <a:r>
              <a:rPr lang="en-AU" sz="2800" dirty="0"/>
              <a:t>Remove uncertain individuals</a:t>
            </a:r>
          </a:p>
          <a:p>
            <a:pPr marL="514350" indent="-514350">
              <a:buAutoNum type="arabicPeriod"/>
            </a:pPr>
            <a:r>
              <a:rPr lang="en-AU" sz="2800" dirty="0"/>
              <a:t>Remove rare alleles</a:t>
            </a:r>
          </a:p>
          <a:p>
            <a:pPr marL="514350" indent="-514350">
              <a:buAutoNum type="arabicPeriod"/>
            </a:pPr>
            <a:r>
              <a:rPr lang="en-AU" sz="2800" dirty="0">
                <a:solidFill>
                  <a:schemeClr val="bg1"/>
                </a:solidFill>
              </a:rPr>
              <a:t>Run </a:t>
            </a:r>
            <a:r>
              <a:rPr lang="en-AU" sz="2800" dirty="0" err="1">
                <a:solidFill>
                  <a:schemeClr val="bg1"/>
                </a:solidFill>
              </a:rPr>
              <a:t>BayeScan</a:t>
            </a:r>
            <a:endParaRPr lang="en-AU" sz="2800" dirty="0">
              <a:solidFill>
                <a:schemeClr val="bg1"/>
              </a:solidFill>
            </a:endParaRPr>
          </a:p>
          <a:p>
            <a:pPr marL="514350" indent="-514350">
              <a:buAutoNum type="arabicPeriod"/>
            </a:pPr>
            <a:r>
              <a:rPr lang="en-AU" sz="2800" dirty="0">
                <a:solidFill>
                  <a:schemeClr val="bg1"/>
                </a:solidFill>
              </a:rPr>
              <a:t>Run </a:t>
            </a:r>
            <a:r>
              <a:rPr lang="en-AU" sz="2800" dirty="0" err="1">
                <a:solidFill>
                  <a:schemeClr val="bg1"/>
                </a:solidFill>
              </a:rPr>
              <a:t>PCAdapt</a:t>
            </a:r>
            <a:endParaRPr lang="en-AU" sz="2800" dirty="0">
              <a:solidFill>
                <a:schemeClr val="bg1"/>
              </a:solidFill>
            </a:endParaRPr>
          </a:p>
          <a:p>
            <a:pPr marL="514350" indent="-514350">
              <a:buAutoNum type="arabicPeriod"/>
            </a:pPr>
            <a:r>
              <a:rPr lang="en-AU" sz="2800" dirty="0">
                <a:solidFill>
                  <a:schemeClr val="bg1"/>
                </a:solidFill>
              </a:rPr>
              <a:t>Merge results</a:t>
            </a:r>
          </a:p>
          <a:p>
            <a:pPr marL="514350" indent="-514350">
              <a:buAutoNum type="arabicPeriod"/>
            </a:pPr>
            <a:r>
              <a:rPr lang="en-AU" sz="2800" dirty="0">
                <a:solidFill>
                  <a:schemeClr val="bg1"/>
                </a:solidFill>
              </a:rPr>
              <a:t>Run NMDS on adaptive loci</a:t>
            </a:r>
          </a:p>
          <a:p>
            <a:pPr marL="514350" indent="-514350">
              <a:buAutoNum type="arabicPeriod"/>
            </a:pPr>
            <a:r>
              <a:rPr lang="en-AU" sz="2800" dirty="0">
                <a:solidFill>
                  <a:schemeClr val="bg1"/>
                </a:solidFill>
              </a:rPr>
              <a:t>Run NMDS on neutral loci</a:t>
            </a:r>
          </a:p>
          <a:p>
            <a:pPr marL="514350" indent="-514350">
              <a:buAutoNum type="arabicPeriod"/>
            </a:pPr>
            <a:endParaRPr lang="en-AU" sz="2800" dirty="0"/>
          </a:p>
        </p:txBody>
      </p:sp>
    </p:spTree>
    <p:extLst>
      <p:ext uri="{BB962C8B-B14F-4D97-AF65-F5344CB8AC3E}">
        <p14:creationId xmlns:p14="http://schemas.microsoft.com/office/powerpoint/2010/main" val="2187370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Identifying loci under selection</a:t>
            </a:r>
            <a:endParaRPr lang="en-AU" dirty="0"/>
          </a:p>
        </p:txBody>
      </p:sp>
      <p:sp>
        <p:nvSpPr>
          <p:cNvPr id="5" name="Content Placeholder 2"/>
          <p:cNvSpPr>
            <a:spLocks noGrp="1"/>
          </p:cNvSpPr>
          <p:nvPr>
            <p:ph idx="1"/>
          </p:nvPr>
        </p:nvSpPr>
        <p:spPr>
          <a:xfrm>
            <a:off x="457200" y="1200150"/>
            <a:ext cx="4853940" cy="3783329"/>
          </a:xfrm>
        </p:spPr>
        <p:txBody>
          <a:bodyPr>
            <a:normAutofit fontScale="92500" lnSpcReduction="10000"/>
          </a:bodyPr>
          <a:lstStyle/>
          <a:p>
            <a:pPr marL="514350" indent="-514350">
              <a:buAutoNum type="arabicPeriod"/>
            </a:pPr>
            <a:r>
              <a:rPr lang="en-AU" sz="2800" dirty="0"/>
              <a:t>Structure + </a:t>
            </a:r>
            <a:r>
              <a:rPr lang="en-AU" sz="2800" dirty="0" err="1"/>
              <a:t>ClumPP</a:t>
            </a:r>
            <a:r>
              <a:rPr lang="en-AU" sz="2800" dirty="0"/>
              <a:t> analysis </a:t>
            </a:r>
          </a:p>
          <a:p>
            <a:pPr marL="514350" indent="-514350">
              <a:buAutoNum type="arabicPeriod"/>
            </a:pPr>
            <a:r>
              <a:rPr lang="en-AU" sz="2800" dirty="0"/>
              <a:t>Remove uncertain individuals</a:t>
            </a:r>
          </a:p>
          <a:p>
            <a:pPr marL="514350" indent="-514350">
              <a:buAutoNum type="arabicPeriod"/>
            </a:pPr>
            <a:r>
              <a:rPr lang="en-AU" sz="2800" dirty="0"/>
              <a:t>Remove rare alleles</a:t>
            </a:r>
          </a:p>
          <a:p>
            <a:pPr marL="514350" indent="-514350">
              <a:buAutoNum type="arabicPeriod"/>
            </a:pPr>
            <a:r>
              <a:rPr lang="en-AU" sz="2800" dirty="0"/>
              <a:t>Run </a:t>
            </a:r>
            <a:r>
              <a:rPr lang="en-AU" sz="2800" dirty="0" err="1"/>
              <a:t>BayeScan</a:t>
            </a:r>
            <a:endParaRPr lang="en-AU" sz="2800" dirty="0"/>
          </a:p>
          <a:p>
            <a:pPr marL="514350" indent="-514350">
              <a:buAutoNum type="arabicPeriod"/>
            </a:pPr>
            <a:r>
              <a:rPr lang="en-AU" sz="2800" dirty="0">
                <a:solidFill>
                  <a:schemeClr val="bg1"/>
                </a:solidFill>
              </a:rPr>
              <a:t>Run </a:t>
            </a:r>
            <a:r>
              <a:rPr lang="en-AU" sz="2800" dirty="0" err="1">
                <a:solidFill>
                  <a:schemeClr val="bg1"/>
                </a:solidFill>
              </a:rPr>
              <a:t>PCAdapt</a:t>
            </a:r>
            <a:endParaRPr lang="en-AU" sz="2800" dirty="0">
              <a:solidFill>
                <a:schemeClr val="bg1"/>
              </a:solidFill>
            </a:endParaRPr>
          </a:p>
          <a:p>
            <a:pPr marL="514350" indent="-514350">
              <a:buAutoNum type="arabicPeriod"/>
            </a:pPr>
            <a:r>
              <a:rPr lang="en-AU" sz="2800" dirty="0">
                <a:solidFill>
                  <a:schemeClr val="bg1"/>
                </a:solidFill>
              </a:rPr>
              <a:t>Merge results</a:t>
            </a:r>
          </a:p>
          <a:p>
            <a:pPr marL="514350" indent="-514350">
              <a:buAutoNum type="arabicPeriod"/>
            </a:pPr>
            <a:r>
              <a:rPr lang="en-AU" sz="2800" dirty="0">
                <a:solidFill>
                  <a:schemeClr val="bg1"/>
                </a:solidFill>
              </a:rPr>
              <a:t>Run NMDS on adaptive loci</a:t>
            </a:r>
          </a:p>
          <a:p>
            <a:pPr marL="514350" indent="-514350">
              <a:buAutoNum type="arabicPeriod"/>
            </a:pPr>
            <a:r>
              <a:rPr lang="en-AU" sz="2800" dirty="0">
                <a:solidFill>
                  <a:schemeClr val="bg1"/>
                </a:solidFill>
              </a:rPr>
              <a:t>Run NMDS on neutral loci</a:t>
            </a:r>
          </a:p>
          <a:p>
            <a:pPr marL="514350" indent="-514350">
              <a:buAutoNum type="arabicPeriod"/>
            </a:pPr>
            <a:endParaRPr lang="en-AU" sz="2800" dirty="0">
              <a:solidFill>
                <a:schemeClr val="bg1"/>
              </a:solidFill>
            </a:endParaRPr>
          </a:p>
        </p:txBody>
      </p:sp>
      <p:pic>
        <p:nvPicPr>
          <p:cNvPr id="1026" name="Picture 2" descr="C:\Users\jhanson\Downloads\figs91\unnamed-chunk-1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78438" y="958533"/>
            <a:ext cx="3770312" cy="3935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14365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Identifying loci under selection</a:t>
            </a:r>
            <a:endParaRPr lang="en-AU" dirty="0"/>
          </a:p>
        </p:txBody>
      </p:sp>
      <p:sp>
        <p:nvSpPr>
          <p:cNvPr id="5" name="Content Placeholder 2"/>
          <p:cNvSpPr>
            <a:spLocks noGrp="1"/>
          </p:cNvSpPr>
          <p:nvPr>
            <p:ph idx="1"/>
          </p:nvPr>
        </p:nvSpPr>
        <p:spPr>
          <a:xfrm>
            <a:off x="457200" y="1200150"/>
            <a:ext cx="4853940" cy="3783329"/>
          </a:xfrm>
        </p:spPr>
        <p:txBody>
          <a:bodyPr>
            <a:normAutofit fontScale="92500" lnSpcReduction="10000"/>
          </a:bodyPr>
          <a:lstStyle/>
          <a:p>
            <a:pPr marL="514350" indent="-514350">
              <a:buAutoNum type="arabicPeriod"/>
            </a:pPr>
            <a:r>
              <a:rPr lang="en-AU" sz="2800" dirty="0"/>
              <a:t>Structure + </a:t>
            </a:r>
            <a:r>
              <a:rPr lang="en-AU" sz="2800" dirty="0" err="1"/>
              <a:t>ClumPP</a:t>
            </a:r>
            <a:r>
              <a:rPr lang="en-AU" sz="2800" dirty="0"/>
              <a:t> analysis </a:t>
            </a:r>
          </a:p>
          <a:p>
            <a:pPr marL="514350" indent="-514350">
              <a:buAutoNum type="arabicPeriod"/>
            </a:pPr>
            <a:r>
              <a:rPr lang="en-AU" sz="2800" dirty="0"/>
              <a:t>Remove uncertain individuals</a:t>
            </a:r>
          </a:p>
          <a:p>
            <a:pPr marL="514350" indent="-514350">
              <a:buAutoNum type="arabicPeriod"/>
            </a:pPr>
            <a:r>
              <a:rPr lang="en-AU" sz="2800" dirty="0"/>
              <a:t>Remove rare alleles</a:t>
            </a:r>
          </a:p>
          <a:p>
            <a:pPr marL="514350" indent="-514350">
              <a:buAutoNum type="arabicPeriod"/>
            </a:pPr>
            <a:r>
              <a:rPr lang="en-AU" sz="2800" dirty="0"/>
              <a:t>Run </a:t>
            </a:r>
            <a:r>
              <a:rPr lang="en-AU" sz="2800" dirty="0" err="1"/>
              <a:t>BayeScan</a:t>
            </a:r>
            <a:endParaRPr lang="en-AU" sz="2800" dirty="0"/>
          </a:p>
          <a:p>
            <a:pPr marL="514350" indent="-514350">
              <a:buAutoNum type="arabicPeriod"/>
            </a:pPr>
            <a:r>
              <a:rPr lang="en-AU" sz="2800" dirty="0"/>
              <a:t>Run </a:t>
            </a:r>
            <a:r>
              <a:rPr lang="en-AU" sz="2800" dirty="0" err="1"/>
              <a:t>PCAdapt</a:t>
            </a:r>
            <a:endParaRPr lang="en-AU" sz="2800" dirty="0"/>
          </a:p>
          <a:p>
            <a:pPr marL="514350" indent="-514350">
              <a:buAutoNum type="arabicPeriod"/>
            </a:pPr>
            <a:r>
              <a:rPr lang="en-AU" sz="2800" dirty="0">
                <a:solidFill>
                  <a:schemeClr val="bg1"/>
                </a:solidFill>
              </a:rPr>
              <a:t>Merge results</a:t>
            </a:r>
          </a:p>
          <a:p>
            <a:pPr marL="514350" indent="-514350">
              <a:buAutoNum type="arabicPeriod"/>
            </a:pPr>
            <a:r>
              <a:rPr lang="en-AU" sz="2800" dirty="0">
                <a:solidFill>
                  <a:schemeClr val="bg1"/>
                </a:solidFill>
              </a:rPr>
              <a:t>Run NMDS on adaptive loci</a:t>
            </a:r>
          </a:p>
          <a:p>
            <a:pPr marL="514350" indent="-514350">
              <a:buAutoNum type="arabicPeriod"/>
            </a:pPr>
            <a:r>
              <a:rPr lang="en-AU" sz="2800" dirty="0">
                <a:solidFill>
                  <a:schemeClr val="bg1"/>
                </a:solidFill>
              </a:rPr>
              <a:t>Run NMDS on neutral loci</a:t>
            </a:r>
          </a:p>
          <a:p>
            <a:pPr marL="514350" indent="-514350">
              <a:buAutoNum type="arabicPeriod"/>
            </a:pPr>
            <a:endParaRPr lang="en-AU" sz="2800" dirty="0"/>
          </a:p>
        </p:txBody>
      </p:sp>
      <p:pic>
        <p:nvPicPr>
          <p:cNvPr id="6" name="Picture 2" descr="C:\Users\jhanson\Downloads\unnamed-chunk-9-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93043" y="1066006"/>
            <a:ext cx="3770312" cy="3935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28958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Identifying loci under selection</a:t>
            </a:r>
            <a:endParaRPr lang="en-AU" dirty="0"/>
          </a:p>
        </p:txBody>
      </p:sp>
      <p:sp>
        <p:nvSpPr>
          <p:cNvPr id="5" name="Content Placeholder 2"/>
          <p:cNvSpPr>
            <a:spLocks noGrp="1"/>
          </p:cNvSpPr>
          <p:nvPr>
            <p:ph idx="1"/>
          </p:nvPr>
        </p:nvSpPr>
        <p:spPr>
          <a:xfrm>
            <a:off x="457200" y="1200150"/>
            <a:ext cx="4853940" cy="3783329"/>
          </a:xfrm>
        </p:spPr>
        <p:txBody>
          <a:bodyPr>
            <a:normAutofit fontScale="92500" lnSpcReduction="10000"/>
          </a:bodyPr>
          <a:lstStyle/>
          <a:p>
            <a:pPr marL="514350" indent="-514350">
              <a:buAutoNum type="arabicPeriod"/>
            </a:pPr>
            <a:r>
              <a:rPr lang="en-AU" sz="2800" dirty="0"/>
              <a:t>Structure + </a:t>
            </a:r>
            <a:r>
              <a:rPr lang="en-AU" sz="2800" dirty="0" err="1"/>
              <a:t>ClumPP</a:t>
            </a:r>
            <a:r>
              <a:rPr lang="en-AU" sz="2800" dirty="0"/>
              <a:t> analysis </a:t>
            </a:r>
          </a:p>
          <a:p>
            <a:pPr marL="514350" indent="-514350">
              <a:buAutoNum type="arabicPeriod"/>
            </a:pPr>
            <a:r>
              <a:rPr lang="en-AU" sz="2800" dirty="0"/>
              <a:t>Remove uncertain individuals</a:t>
            </a:r>
          </a:p>
          <a:p>
            <a:pPr marL="514350" indent="-514350">
              <a:buAutoNum type="arabicPeriod"/>
            </a:pPr>
            <a:r>
              <a:rPr lang="en-AU" sz="2800" dirty="0"/>
              <a:t>Remove rare alleles</a:t>
            </a:r>
          </a:p>
          <a:p>
            <a:pPr marL="514350" indent="-514350">
              <a:buAutoNum type="arabicPeriod"/>
            </a:pPr>
            <a:r>
              <a:rPr lang="en-AU" sz="2800" dirty="0"/>
              <a:t>Run </a:t>
            </a:r>
            <a:r>
              <a:rPr lang="en-AU" sz="2800" dirty="0" err="1"/>
              <a:t>BayeScan</a:t>
            </a:r>
            <a:endParaRPr lang="en-AU" sz="2800" dirty="0"/>
          </a:p>
          <a:p>
            <a:pPr marL="514350" indent="-514350">
              <a:buAutoNum type="arabicPeriod"/>
            </a:pPr>
            <a:r>
              <a:rPr lang="en-AU" sz="2800" dirty="0"/>
              <a:t>Run </a:t>
            </a:r>
            <a:r>
              <a:rPr lang="en-AU" sz="2800" dirty="0" err="1"/>
              <a:t>PCAdapt</a:t>
            </a:r>
            <a:endParaRPr lang="en-AU" sz="2800" dirty="0"/>
          </a:p>
          <a:p>
            <a:pPr marL="514350" indent="-514350">
              <a:buAutoNum type="arabicPeriod"/>
            </a:pPr>
            <a:r>
              <a:rPr lang="en-AU" sz="2800" dirty="0"/>
              <a:t>Merge results</a:t>
            </a:r>
          </a:p>
          <a:p>
            <a:pPr marL="514350" indent="-514350">
              <a:buAutoNum type="arabicPeriod"/>
            </a:pPr>
            <a:r>
              <a:rPr lang="en-AU" sz="2800" dirty="0">
                <a:solidFill>
                  <a:schemeClr val="bg1"/>
                </a:solidFill>
              </a:rPr>
              <a:t>Run NMDS on adaptive loci</a:t>
            </a:r>
          </a:p>
          <a:p>
            <a:pPr marL="514350" indent="-514350">
              <a:buAutoNum type="arabicPeriod"/>
            </a:pPr>
            <a:r>
              <a:rPr lang="en-AU" sz="2800" dirty="0">
                <a:solidFill>
                  <a:schemeClr val="bg1"/>
                </a:solidFill>
              </a:rPr>
              <a:t>Run NMDS on neutral loci</a:t>
            </a:r>
          </a:p>
          <a:p>
            <a:pPr marL="514350" indent="-514350">
              <a:buAutoNum type="arabicPeriod"/>
            </a:pPr>
            <a:endParaRPr lang="en-AU" sz="2800" dirty="0"/>
          </a:p>
        </p:txBody>
      </p:sp>
    </p:spTree>
    <p:extLst>
      <p:ext uri="{BB962C8B-B14F-4D97-AF65-F5344CB8AC3E}">
        <p14:creationId xmlns:p14="http://schemas.microsoft.com/office/powerpoint/2010/main" val="21828371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Identifying loci under selection</a:t>
            </a:r>
            <a:endParaRPr lang="en-AU" dirty="0"/>
          </a:p>
        </p:txBody>
      </p:sp>
      <p:sp>
        <p:nvSpPr>
          <p:cNvPr id="5" name="Content Placeholder 2"/>
          <p:cNvSpPr>
            <a:spLocks noGrp="1"/>
          </p:cNvSpPr>
          <p:nvPr>
            <p:ph idx="1"/>
          </p:nvPr>
        </p:nvSpPr>
        <p:spPr>
          <a:xfrm>
            <a:off x="457200" y="1200150"/>
            <a:ext cx="4853940" cy="3783329"/>
          </a:xfrm>
        </p:spPr>
        <p:txBody>
          <a:bodyPr>
            <a:normAutofit fontScale="92500" lnSpcReduction="10000"/>
          </a:bodyPr>
          <a:lstStyle/>
          <a:p>
            <a:pPr marL="514350" indent="-514350">
              <a:buAutoNum type="arabicPeriod"/>
            </a:pPr>
            <a:r>
              <a:rPr lang="en-AU" sz="2800" dirty="0"/>
              <a:t>Structure + </a:t>
            </a:r>
            <a:r>
              <a:rPr lang="en-AU" sz="2800" dirty="0" err="1"/>
              <a:t>ClumPP</a:t>
            </a:r>
            <a:r>
              <a:rPr lang="en-AU" sz="2800" dirty="0"/>
              <a:t> analysis </a:t>
            </a:r>
          </a:p>
          <a:p>
            <a:pPr marL="514350" indent="-514350">
              <a:buAutoNum type="arabicPeriod"/>
            </a:pPr>
            <a:r>
              <a:rPr lang="en-AU" sz="2800" dirty="0"/>
              <a:t>Remove uncertain individuals</a:t>
            </a:r>
          </a:p>
          <a:p>
            <a:pPr marL="514350" indent="-514350">
              <a:buAutoNum type="arabicPeriod"/>
            </a:pPr>
            <a:r>
              <a:rPr lang="en-AU" sz="2800" dirty="0"/>
              <a:t>Remove rare alleles</a:t>
            </a:r>
          </a:p>
          <a:p>
            <a:pPr marL="514350" indent="-514350">
              <a:buAutoNum type="arabicPeriod"/>
            </a:pPr>
            <a:r>
              <a:rPr lang="en-AU" sz="2800" dirty="0"/>
              <a:t>Run </a:t>
            </a:r>
            <a:r>
              <a:rPr lang="en-AU" sz="2800" dirty="0" err="1"/>
              <a:t>BayeScan</a:t>
            </a:r>
            <a:endParaRPr lang="en-AU" sz="2800" dirty="0"/>
          </a:p>
          <a:p>
            <a:pPr marL="514350" indent="-514350">
              <a:buAutoNum type="arabicPeriod"/>
            </a:pPr>
            <a:r>
              <a:rPr lang="en-AU" sz="2800" dirty="0"/>
              <a:t>Run </a:t>
            </a:r>
            <a:r>
              <a:rPr lang="en-AU" sz="2800" dirty="0" err="1"/>
              <a:t>PCAdapt</a:t>
            </a:r>
            <a:endParaRPr lang="en-AU" sz="2800" dirty="0"/>
          </a:p>
          <a:p>
            <a:pPr marL="514350" indent="-514350">
              <a:buAutoNum type="arabicPeriod"/>
            </a:pPr>
            <a:r>
              <a:rPr lang="en-AU" sz="2800" dirty="0"/>
              <a:t>Merge results</a:t>
            </a:r>
          </a:p>
          <a:p>
            <a:pPr marL="514350" indent="-514350">
              <a:buAutoNum type="arabicPeriod"/>
            </a:pPr>
            <a:r>
              <a:rPr lang="en-AU" sz="2800" dirty="0"/>
              <a:t>Run NMDS on adaptive loci</a:t>
            </a:r>
          </a:p>
          <a:p>
            <a:pPr marL="514350" indent="-514350">
              <a:buAutoNum type="arabicPeriod"/>
            </a:pPr>
            <a:r>
              <a:rPr lang="en-AU" sz="2800" dirty="0">
                <a:solidFill>
                  <a:schemeClr val="bg1"/>
                </a:solidFill>
              </a:rPr>
              <a:t>Run NMDS on neutral loci</a:t>
            </a:r>
          </a:p>
          <a:p>
            <a:pPr marL="514350" indent="-514350">
              <a:buAutoNum type="arabicPeriod"/>
            </a:pPr>
            <a:endParaRPr lang="en-AU" sz="2800" dirty="0"/>
          </a:p>
        </p:txBody>
      </p:sp>
      <p:pic>
        <p:nvPicPr>
          <p:cNvPr id="3074" name="Picture 2" descr="C:\Users\jhanson\Downloads\figs91\unnamed-chunk-12-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89195" y="1067118"/>
            <a:ext cx="3937000"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5913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352800" y="3744546"/>
            <a:ext cx="3778860" cy="13989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374073" y="0"/>
            <a:ext cx="8229600" cy="857250"/>
          </a:xfrm>
        </p:spPr>
        <p:txBody>
          <a:bodyPr/>
          <a:lstStyle/>
          <a:p>
            <a:r>
              <a:rPr lang="en-AU" dirty="0" smtClean="0"/>
              <a:t>Acknowledgements</a:t>
            </a:r>
            <a:endParaRPr lang="en-AU" dirty="0"/>
          </a:p>
        </p:txBody>
      </p:sp>
      <p:sp>
        <p:nvSpPr>
          <p:cNvPr id="3" name="Content Placeholder 2"/>
          <p:cNvSpPr>
            <a:spLocks noGrp="1"/>
          </p:cNvSpPr>
          <p:nvPr>
            <p:ph idx="1"/>
          </p:nvPr>
        </p:nvSpPr>
        <p:spPr>
          <a:xfrm>
            <a:off x="457200" y="1158586"/>
            <a:ext cx="8229600" cy="3394472"/>
          </a:xfrm>
        </p:spPr>
        <p:txBody>
          <a:bodyPr>
            <a:normAutofit/>
          </a:bodyPr>
          <a:lstStyle/>
          <a:p>
            <a:r>
              <a:rPr lang="en-AU" dirty="0" smtClean="0"/>
              <a:t>Richard Fuller</a:t>
            </a:r>
          </a:p>
          <a:p>
            <a:r>
              <a:rPr lang="en-AU" dirty="0" smtClean="0"/>
              <a:t>Jonathan Rhodes</a:t>
            </a:r>
          </a:p>
          <a:p>
            <a:r>
              <a:rPr lang="en-AU" dirty="0" smtClean="0"/>
              <a:t>Cynthia Riginos</a:t>
            </a:r>
          </a:p>
          <a:p>
            <a:r>
              <a:rPr lang="en-AU" dirty="0"/>
              <a:t>Hugh Possingham</a:t>
            </a:r>
          </a:p>
          <a:p>
            <a:pPr marL="0" indent="0">
              <a:buNone/>
            </a:pPr>
            <a:endParaRPr lang="en-AU" dirty="0" smtClean="0"/>
          </a:p>
          <a:p>
            <a:endParaRPr lang="en-AU" dirty="0" smtClean="0"/>
          </a:p>
        </p:txBody>
      </p:sp>
      <p:sp>
        <p:nvSpPr>
          <p:cNvPr id="4" name="TextBox 3"/>
          <p:cNvSpPr txBox="1"/>
          <p:nvPr/>
        </p:nvSpPr>
        <p:spPr>
          <a:xfrm>
            <a:off x="4987637" y="1177635"/>
            <a:ext cx="4156364" cy="2616101"/>
          </a:xfrm>
          <a:prstGeom prst="rect">
            <a:avLst/>
          </a:prstGeom>
          <a:noFill/>
        </p:spPr>
        <p:txBody>
          <a:bodyPr wrap="square" rtlCol="0">
            <a:spAutoFit/>
          </a:bodyPr>
          <a:lstStyle/>
          <a:p>
            <a:pPr marL="457200" indent="-457200">
              <a:buFont typeface="Arial" panose="020B0604020202020204" pitchFamily="34" charset="0"/>
              <a:buChar char="•"/>
            </a:pPr>
            <a:r>
              <a:rPr lang="en-AU" sz="3200" dirty="0"/>
              <a:t>Stuart Butchart</a:t>
            </a:r>
            <a:endParaRPr lang="en-AU" sz="3200" dirty="0" smtClean="0"/>
          </a:p>
          <a:p>
            <a:pPr marL="457200" indent="-457200">
              <a:buFont typeface="Arial" panose="020B0604020202020204" pitchFamily="34" charset="0"/>
              <a:buChar char="•"/>
            </a:pPr>
            <a:r>
              <a:rPr lang="en-AU" sz="3200" dirty="0" smtClean="0"/>
              <a:t>Graeme </a:t>
            </a:r>
            <a:r>
              <a:rPr lang="en-AU" sz="3200" dirty="0"/>
              <a:t>Buchanan</a:t>
            </a:r>
          </a:p>
          <a:p>
            <a:pPr marL="457200" indent="-457200">
              <a:buFont typeface="Arial" panose="020B0604020202020204" pitchFamily="34" charset="0"/>
              <a:buChar char="•"/>
            </a:pPr>
            <a:r>
              <a:rPr lang="en-AU" sz="3200" dirty="0"/>
              <a:t>Carlo </a:t>
            </a:r>
            <a:r>
              <a:rPr lang="en-AU" sz="3200" dirty="0" smtClean="0"/>
              <a:t>Rondinini</a:t>
            </a:r>
            <a:endParaRPr lang="en-AU" sz="3200" dirty="0"/>
          </a:p>
          <a:p>
            <a:pPr marL="457200" indent="-457200">
              <a:buFont typeface="Arial" panose="020B0604020202020204" pitchFamily="34" charset="0"/>
              <a:buChar char="•"/>
            </a:pPr>
            <a:r>
              <a:rPr lang="en-AU" sz="3200" dirty="0" smtClean="0"/>
              <a:t>Francesco Ficetola</a:t>
            </a:r>
          </a:p>
          <a:p>
            <a:endParaRPr lang="en-AU" dirty="0"/>
          </a:p>
          <a:p>
            <a:endParaRPr lang="en-AU" b="1" dirty="0"/>
          </a:p>
        </p:txBody>
      </p:sp>
      <p:pic>
        <p:nvPicPr>
          <p:cNvPr id="12290" name="Picture 2" descr="Image result for ceed logo u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9321" y="3744547"/>
            <a:ext cx="4024679" cy="1398953"/>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Image result for u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024" y="3744547"/>
            <a:ext cx="4832061" cy="1378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9094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Identifying loci under selection</a:t>
            </a:r>
            <a:endParaRPr lang="en-AU" dirty="0"/>
          </a:p>
        </p:txBody>
      </p:sp>
      <p:sp>
        <p:nvSpPr>
          <p:cNvPr id="5" name="Content Placeholder 2"/>
          <p:cNvSpPr>
            <a:spLocks noGrp="1"/>
          </p:cNvSpPr>
          <p:nvPr>
            <p:ph idx="1"/>
          </p:nvPr>
        </p:nvSpPr>
        <p:spPr>
          <a:xfrm>
            <a:off x="457200" y="1200150"/>
            <a:ext cx="4853940" cy="3783329"/>
          </a:xfrm>
        </p:spPr>
        <p:txBody>
          <a:bodyPr>
            <a:normAutofit fontScale="92500" lnSpcReduction="10000"/>
          </a:bodyPr>
          <a:lstStyle/>
          <a:p>
            <a:pPr marL="514350" indent="-514350">
              <a:buAutoNum type="arabicPeriod"/>
            </a:pPr>
            <a:r>
              <a:rPr lang="en-AU" sz="2800" dirty="0" smtClean="0"/>
              <a:t>Structure + </a:t>
            </a:r>
            <a:r>
              <a:rPr lang="en-AU" sz="2800" dirty="0" err="1" smtClean="0"/>
              <a:t>ClumPP</a:t>
            </a:r>
            <a:r>
              <a:rPr lang="en-AU" sz="2800" dirty="0" smtClean="0"/>
              <a:t> analysis </a:t>
            </a:r>
          </a:p>
          <a:p>
            <a:pPr marL="514350" indent="-514350">
              <a:buAutoNum type="arabicPeriod"/>
            </a:pPr>
            <a:r>
              <a:rPr lang="en-AU" sz="2800" dirty="0" smtClean="0"/>
              <a:t>Remove uncertain individuals</a:t>
            </a:r>
          </a:p>
          <a:p>
            <a:pPr marL="514350" indent="-514350">
              <a:buAutoNum type="arabicPeriod"/>
            </a:pPr>
            <a:r>
              <a:rPr lang="en-AU" sz="2800" dirty="0" smtClean="0"/>
              <a:t>Remove rare alleles</a:t>
            </a:r>
          </a:p>
          <a:p>
            <a:pPr marL="514350" indent="-514350">
              <a:buAutoNum type="arabicPeriod"/>
            </a:pPr>
            <a:r>
              <a:rPr lang="en-AU" sz="2800" dirty="0" smtClean="0"/>
              <a:t>Run </a:t>
            </a:r>
            <a:r>
              <a:rPr lang="en-AU" sz="2800" dirty="0" err="1" smtClean="0"/>
              <a:t>BayeScan</a:t>
            </a:r>
            <a:endParaRPr lang="en-AU" sz="2800" dirty="0" smtClean="0"/>
          </a:p>
          <a:p>
            <a:pPr marL="514350" indent="-514350">
              <a:buAutoNum type="arabicPeriod"/>
            </a:pPr>
            <a:r>
              <a:rPr lang="en-AU" sz="2800" dirty="0" smtClean="0"/>
              <a:t>Run </a:t>
            </a:r>
            <a:r>
              <a:rPr lang="en-AU" sz="2800" dirty="0" err="1" smtClean="0"/>
              <a:t>PCAdapt</a:t>
            </a:r>
            <a:endParaRPr lang="en-AU" sz="2800" dirty="0" smtClean="0"/>
          </a:p>
          <a:p>
            <a:pPr marL="514350" indent="-514350">
              <a:buAutoNum type="arabicPeriod"/>
            </a:pPr>
            <a:r>
              <a:rPr lang="en-AU" sz="2800" dirty="0" smtClean="0"/>
              <a:t>Merge results</a:t>
            </a:r>
          </a:p>
          <a:p>
            <a:pPr marL="514350" indent="-514350">
              <a:buAutoNum type="arabicPeriod"/>
            </a:pPr>
            <a:r>
              <a:rPr lang="en-AU" sz="2800" dirty="0" smtClean="0"/>
              <a:t>Run NMDS on adaptive loci</a:t>
            </a:r>
          </a:p>
          <a:p>
            <a:pPr marL="514350" indent="-514350">
              <a:buAutoNum type="arabicPeriod"/>
            </a:pPr>
            <a:r>
              <a:rPr lang="en-AU" sz="2800" dirty="0" smtClean="0"/>
              <a:t>Run NMDS on neutral loci</a:t>
            </a:r>
            <a:endParaRPr lang="en-AU" sz="2800" dirty="0"/>
          </a:p>
        </p:txBody>
      </p:sp>
      <p:pic>
        <p:nvPicPr>
          <p:cNvPr id="4098" name="Picture 2" descr="C:\Users\jhanson\Downloads\figs91\unnamed-chunk-11-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80305" y="997585"/>
            <a:ext cx="3937000" cy="3935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6158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508826" y="973067"/>
            <a:ext cx="4048089" cy="1337812"/>
            <a:chOff x="3373354" y="990001"/>
            <a:chExt cx="4048089" cy="1337812"/>
          </a:xfrm>
        </p:grpSpPr>
        <p:grpSp>
          <p:nvGrpSpPr>
            <p:cNvPr id="32" name="Group 31"/>
            <p:cNvGrpSpPr/>
            <p:nvPr/>
          </p:nvGrpSpPr>
          <p:grpSpPr>
            <a:xfrm>
              <a:off x="3373354" y="990001"/>
              <a:ext cx="4048089" cy="1337812"/>
              <a:chOff x="-333393" y="581842"/>
              <a:chExt cx="4048089" cy="1337812"/>
            </a:xfrm>
          </p:grpSpPr>
          <p:grpSp>
            <p:nvGrpSpPr>
              <p:cNvPr id="27" name="Group 26"/>
              <p:cNvGrpSpPr/>
              <p:nvPr/>
            </p:nvGrpSpPr>
            <p:grpSpPr>
              <a:xfrm>
                <a:off x="-333393" y="689975"/>
                <a:ext cx="4021169" cy="1229679"/>
                <a:chOff x="1469993" y="1318260"/>
                <a:chExt cx="4021169" cy="1229679"/>
              </a:xfrm>
            </p:grpSpPr>
            <p:pic>
              <p:nvPicPr>
                <p:cNvPr id="2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5" t="-939" r="33516" b="67252"/>
                <a:stretch/>
              </p:blipFill>
              <p:spPr bwMode="auto">
                <a:xfrm>
                  <a:off x="1469993" y="1318260"/>
                  <a:ext cx="4021169" cy="1229679"/>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3429000" y="1385888"/>
                  <a:ext cx="45719" cy="11620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6" name="Rectangle 25"/>
              <p:cNvSpPr/>
              <p:nvPr/>
            </p:nvSpPr>
            <p:spPr>
              <a:xfrm>
                <a:off x="1085850" y="600075"/>
                <a:ext cx="61341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3141133" y="581842"/>
                <a:ext cx="573563"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7" name="Rectangle 36"/>
            <p:cNvSpPr/>
            <p:nvPr/>
          </p:nvSpPr>
          <p:spPr>
            <a:xfrm>
              <a:off x="6849978" y="1098134"/>
              <a:ext cx="132965" cy="417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0" name="Title 1"/>
          <p:cNvSpPr txBox="1">
            <a:spLocks/>
          </p:cNvSpPr>
          <p:nvPr/>
        </p:nvSpPr>
        <p:spPr>
          <a:xfrm>
            <a:off x="457200" y="74081"/>
            <a:ext cx="8229600" cy="857250"/>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b="1" dirty="0" smtClean="0"/>
              <a:t>Map intra-specific genetic variation</a:t>
            </a:r>
            <a:endParaRPr lang="en-AU" b="1" dirty="0"/>
          </a:p>
        </p:txBody>
      </p:sp>
      <p:sp>
        <p:nvSpPr>
          <p:cNvPr id="2" name="TextBox 1"/>
          <p:cNvSpPr txBox="1"/>
          <p:nvPr/>
        </p:nvSpPr>
        <p:spPr>
          <a:xfrm>
            <a:off x="289892" y="1340774"/>
            <a:ext cx="2369559" cy="584775"/>
          </a:xfrm>
          <a:prstGeom prst="rect">
            <a:avLst/>
          </a:prstGeom>
          <a:noFill/>
        </p:spPr>
        <p:txBody>
          <a:bodyPr wrap="none" rtlCol="0">
            <a:spAutoFit/>
          </a:bodyPr>
          <a:lstStyle/>
          <a:p>
            <a:r>
              <a:rPr lang="en-AU" sz="3200" i="1" dirty="0" err="1" smtClean="0"/>
              <a:t>Arabis</a:t>
            </a:r>
            <a:r>
              <a:rPr lang="en-AU" sz="3200" i="1" dirty="0" smtClean="0"/>
              <a:t> </a:t>
            </a:r>
            <a:r>
              <a:rPr lang="en-AU" sz="3200" i="1" dirty="0" err="1"/>
              <a:t>a</a:t>
            </a:r>
            <a:r>
              <a:rPr lang="en-AU" sz="3200" i="1" dirty="0" err="1" smtClean="0"/>
              <a:t>lpina</a:t>
            </a:r>
            <a:endParaRPr lang="en-AU" sz="3200" i="1" dirty="0"/>
          </a:p>
        </p:txBody>
      </p:sp>
      <p:pic>
        <p:nvPicPr>
          <p:cNvPr id="8194" name="Picture 2" descr="Arabis alpin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921" y="2036234"/>
            <a:ext cx="20955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04216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2777118" y="2402102"/>
            <a:ext cx="6197600" cy="1317914"/>
            <a:chOff x="2565400" y="3082636"/>
            <a:chExt cx="6197600" cy="1317914"/>
          </a:xfrm>
        </p:grpSpPr>
        <p:pic>
          <p:nvPicPr>
            <p:cNvPr id="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6" t="33225" r="33248" b="33955"/>
            <a:stretch/>
          </p:blipFill>
          <p:spPr bwMode="auto">
            <a:xfrm>
              <a:off x="4724400" y="3158836"/>
              <a:ext cx="4038600" cy="119803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8717281" y="3158836"/>
              <a:ext cx="45719" cy="1212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6697980" y="3158836"/>
              <a:ext cx="45719" cy="1212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4648200" y="3082636"/>
              <a:ext cx="4114800" cy="76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6962" b="67180"/>
            <a:stretch/>
          </p:blipFill>
          <p:spPr bwMode="auto">
            <a:xfrm>
              <a:off x="2678377" y="3158837"/>
              <a:ext cx="2009246" cy="119803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565400" y="3120737"/>
              <a:ext cx="2122223" cy="606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4684977" y="3128432"/>
              <a:ext cx="45719" cy="12721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 name="Group 2"/>
          <p:cNvGrpSpPr/>
          <p:nvPr/>
        </p:nvGrpSpPr>
        <p:grpSpPr>
          <a:xfrm>
            <a:off x="3508826" y="973067"/>
            <a:ext cx="4048089" cy="1337812"/>
            <a:chOff x="3373354" y="990001"/>
            <a:chExt cx="4048089" cy="1337812"/>
          </a:xfrm>
        </p:grpSpPr>
        <p:grpSp>
          <p:nvGrpSpPr>
            <p:cNvPr id="32" name="Group 31"/>
            <p:cNvGrpSpPr/>
            <p:nvPr/>
          </p:nvGrpSpPr>
          <p:grpSpPr>
            <a:xfrm>
              <a:off x="3373354" y="990001"/>
              <a:ext cx="4048089" cy="1337812"/>
              <a:chOff x="-333393" y="581842"/>
              <a:chExt cx="4048089" cy="1337812"/>
            </a:xfrm>
          </p:grpSpPr>
          <p:grpSp>
            <p:nvGrpSpPr>
              <p:cNvPr id="27" name="Group 26"/>
              <p:cNvGrpSpPr/>
              <p:nvPr/>
            </p:nvGrpSpPr>
            <p:grpSpPr>
              <a:xfrm>
                <a:off x="-333393" y="689975"/>
                <a:ext cx="4021169" cy="1229679"/>
                <a:chOff x="1469993" y="1318260"/>
                <a:chExt cx="4021169" cy="1229679"/>
              </a:xfrm>
            </p:grpSpPr>
            <p:pic>
              <p:nvPicPr>
                <p:cNvPr id="2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5" t="-939" r="33516" b="67252"/>
                <a:stretch/>
              </p:blipFill>
              <p:spPr bwMode="auto">
                <a:xfrm>
                  <a:off x="1469993" y="1318260"/>
                  <a:ext cx="4021169" cy="1229679"/>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3429000" y="1385888"/>
                  <a:ext cx="45719" cy="11620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6" name="Rectangle 25"/>
              <p:cNvSpPr/>
              <p:nvPr/>
            </p:nvSpPr>
            <p:spPr>
              <a:xfrm>
                <a:off x="1085850" y="600075"/>
                <a:ext cx="61341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3141133" y="581842"/>
                <a:ext cx="573563"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7" name="Rectangle 36"/>
            <p:cNvSpPr/>
            <p:nvPr/>
          </p:nvSpPr>
          <p:spPr>
            <a:xfrm>
              <a:off x="6849978" y="1098134"/>
              <a:ext cx="132965" cy="417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0" name="Title 1"/>
          <p:cNvSpPr txBox="1">
            <a:spLocks/>
          </p:cNvSpPr>
          <p:nvPr/>
        </p:nvSpPr>
        <p:spPr>
          <a:xfrm>
            <a:off x="457200" y="74081"/>
            <a:ext cx="8229600" cy="857250"/>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b="1" dirty="0" smtClean="0"/>
              <a:t>Map intra-specific genetic variation</a:t>
            </a:r>
            <a:endParaRPr lang="en-AU" b="1" dirty="0"/>
          </a:p>
        </p:txBody>
      </p:sp>
      <p:sp>
        <p:nvSpPr>
          <p:cNvPr id="2" name="TextBox 1"/>
          <p:cNvSpPr txBox="1"/>
          <p:nvPr/>
        </p:nvSpPr>
        <p:spPr>
          <a:xfrm>
            <a:off x="289892" y="1340774"/>
            <a:ext cx="2369559" cy="584775"/>
          </a:xfrm>
          <a:prstGeom prst="rect">
            <a:avLst/>
          </a:prstGeom>
          <a:noFill/>
        </p:spPr>
        <p:txBody>
          <a:bodyPr wrap="none" rtlCol="0">
            <a:spAutoFit/>
          </a:bodyPr>
          <a:lstStyle/>
          <a:p>
            <a:r>
              <a:rPr lang="en-AU" sz="3200" i="1" dirty="0" err="1" smtClean="0"/>
              <a:t>Arabis</a:t>
            </a:r>
            <a:r>
              <a:rPr lang="en-AU" sz="3200" i="1" dirty="0" smtClean="0"/>
              <a:t> </a:t>
            </a:r>
            <a:r>
              <a:rPr lang="en-AU" sz="3200" i="1" dirty="0" err="1"/>
              <a:t>a</a:t>
            </a:r>
            <a:r>
              <a:rPr lang="en-AU" sz="3200" i="1" dirty="0" err="1" smtClean="0"/>
              <a:t>lpina</a:t>
            </a:r>
            <a:endParaRPr lang="en-AU" sz="3200" i="1" dirty="0"/>
          </a:p>
        </p:txBody>
      </p:sp>
      <p:pic>
        <p:nvPicPr>
          <p:cNvPr id="8194" name="Picture 2" descr="Arabis alpin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921" y="2036234"/>
            <a:ext cx="20955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254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2777118" y="2402102"/>
            <a:ext cx="6197600" cy="1317914"/>
            <a:chOff x="2565400" y="3082636"/>
            <a:chExt cx="6197600" cy="1317914"/>
          </a:xfrm>
        </p:grpSpPr>
        <p:pic>
          <p:nvPicPr>
            <p:cNvPr id="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6" t="33225" r="33248" b="33955"/>
            <a:stretch/>
          </p:blipFill>
          <p:spPr bwMode="auto">
            <a:xfrm>
              <a:off x="4724400" y="3158836"/>
              <a:ext cx="4038600" cy="119803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8717281" y="3158836"/>
              <a:ext cx="45719" cy="1212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6697980" y="3158836"/>
              <a:ext cx="45719" cy="1212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4648200" y="3082636"/>
              <a:ext cx="4114800" cy="76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6962" b="67180"/>
            <a:stretch/>
          </p:blipFill>
          <p:spPr bwMode="auto">
            <a:xfrm>
              <a:off x="2678377" y="3158837"/>
              <a:ext cx="2009246" cy="119803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565400" y="3120737"/>
              <a:ext cx="2122223" cy="606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4684977" y="3128432"/>
              <a:ext cx="45719" cy="12721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 name="Group 2"/>
          <p:cNvGrpSpPr/>
          <p:nvPr/>
        </p:nvGrpSpPr>
        <p:grpSpPr>
          <a:xfrm>
            <a:off x="3508826" y="973067"/>
            <a:ext cx="4048089" cy="1337812"/>
            <a:chOff x="3373354" y="990001"/>
            <a:chExt cx="4048089" cy="1337812"/>
          </a:xfrm>
        </p:grpSpPr>
        <p:grpSp>
          <p:nvGrpSpPr>
            <p:cNvPr id="32" name="Group 31"/>
            <p:cNvGrpSpPr/>
            <p:nvPr/>
          </p:nvGrpSpPr>
          <p:grpSpPr>
            <a:xfrm>
              <a:off x="3373354" y="990001"/>
              <a:ext cx="4048089" cy="1337812"/>
              <a:chOff x="-333393" y="581842"/>
              <a:chExt cx="4048089" cy="1337812"/>
            </a:xfrm>
          </p:grpSpPr>
          <p:grpSp>
            <p:nvGrpSpPr>
              <p:cNvPr id="27" name="Group 26"/>
              <p:cNvGrpSpPr/>
              <p:nvPr/>
            </p:nvGrpSpPr>
            <p:grpSpPr>
              <a:xfrm>
                <a:off x="-333393" y="689975"/>
                <a:ext cx="4021169" cy="1229679"/>
                <a:chOff x="1469993" y="1318260"/>
                <a:chExt cx="4021169" cy="1229679"/>
              </a:xfrm>
            </p:grpSpPr>
            <p:pic>
              <p:nvPicPr>
                <p:cNvPr id="2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5" t="-939" r="33516" b="67252"/>
                <a:stretch/>
              </p:blipFill>
              <p:spPr bwMode="auto">
                <a:xfrm>
                  <a:off x="1469993" y="1318260"/>
                  <a:ext cx="4021169" cy="1229679"/>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3429000" y="1385888"/>
                  <a:ext cx="45719" cy="11620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6" name="Rectangle 25"/>
              <p:cNvSpPr/>
              <p:nvPr/>
            </p:nvSpPr>
            <p:spPr>
              <a:xfrm>
                <a:off x="1085850" y="600075"/>
                <a:ext cx="61341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3141133" y="581842"/>
                <a:ext cx="573563"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7" name="Rectangle 36"/>
            <p:cNvSpPr/>
            <p:nvPr/>
          </p:nvSpPr>
          <p:spPr>
            <a:xfrm>
              <a:off x="6849978" y="1098134"/>
              <a:ext cx="132965" cy="417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0" name="Title 1"/>
          <p:cNvSpPr txBox="1">
            <a:spLocks/>
          </p:cNvSpPr>
          <p:nvPr/>
        </p:nvSpPr>
        <p:spPr>
          <a:xfrm>
            <a:off x="457200" y="74081"/>
            <a:ext cx="8229600" cy="857250"/>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b="1" dirty="0" smtClean="0"/>
              <a:t>Map intra-specific genetic variation</a:t>
            </a:r>
            <a:endParaRPr lang="en-AU" b="1" dirty="0"/>
          </a:p>
        </p:txBody>
      </p:sp>
      <p:grpSp>
        <p:nvGrpSpPr>
          <p:cNvPr id="39" name="Group 38"/>
          <p:cNvGrpSpPr/>
          <p:nvPr/>
        </p:nvGrpSpPr>
        <p:grpSpPr>
          <a:xfrm>
            <a:off x="2878380" y="3644780"/>
            <a:ext cx="6126245" cy="1441672"/>
            <a:chOff x="-4182882" y="3579908"/>
            <a:chExt cx="6126245" cy="1441672"/>
          </a:xfrm>
        </p:grpSpPr>
        <p:pic>
          <p:nvPicPr>
            <p:cNvPr id="31"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7041" t="33474" r="-42" b="33559"/>
            <a:stretch/>
          </p:blipFill>
          <p:spPr bwMode="auto">
            <a:xfrm>
              <a:off x="-4182882" y="3753139"/>
              <a:ext cx="2007034" cy="1203325"/>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2175848" y="3579908"/>
              <a:ext cx="4119211" cy="1376556"/>
              <a:chOff x="4800951" y="138873"/>
              <a:chExt cx="4119211" cy="1376556"/>
            </a:xfrm>
          </p:grpSpPr>
          <p:pic>
            <p:nvPicPr>
              <p:cNvPr id="30"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6788" r="33516" b="246"/>
              <a:stretch/>
            </p:blipFill>
            <p:spPr bwMode="auto">
              <a:xfrm>
                <a:off x="4876800" y="312104"/>
                <a:ext cx="4043362" cy="1203325"/>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p:cNvSpPr/>
              <p:nvPr/>
            </p:nvSpPr>
            <p:spPr>
              <a:xfrm>
                <a:off x="6309361" y="207038"/>
                <a:ext cx="622934" cy="333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p:cNvSpPr/>
              <p:nvPr/>
            </p:nvSpPr>
            <p:spPr>
              <a:xfrm>
                <a:off x="8346599" y="138873"/>
                <a:ext cx="573563"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Rectangle 37"/>
              <p:cNvSpPr/>
              <p:nvPr/>
            </p:nvSpPr>
            <p:spPr>
              <a:xfrm>
                <a:off x="4800951" y="274003"/>
                <a:ext cx="98074" cy="1241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1" name="Rectangle 40"/>
            <p:cNvSpPr/>
            <p:nvPr/>
          </p:nvSpPr>
          <p:spPr>
            <a:xfrm>
              <a:off x="-2756377" y="3648074"/>
              <a:ext cx="629566" cy="278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p:nvSpPr>
          <p:spPr>
            <a:xfrm>
              <a:off x="-151564" y="3676938"/>
              <a:ext cx="107060" cy="1279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Rectangle 44"/>
            <p:cNvSpPr/>
            <p:nvPr/>
          </p:nvSpPr>
          <p:spPr>
            <a:xfrm>
              <a:off x="-2285879" y="3648074"/>
              <a:ext cx="159068" cy="1373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 name="TextBox 1"/>
          <p:cNvSpPr txBox="1"/>
          <p:nvPr/>
        </p:nvSpPr>
        <p:spPr>
          <a:xfrm>
            <a:off x="289892" y="1340774"/>
            <a:ext cx="2369559" cy="584775"/>
          </a:xfrm>
          <a:prstGeom prst="rect">
            <a:avLst/>
          </a:prstGeom>
          <a:noFill/>
        </p:spPr>
        <p:txBody>
          <a:bodyPr wrap="none" rtlCol="0">
            <a:spAutoFit/>
          </a:bodyPr>
          <a:lstStyle/>
          <a:p>
            <a:r>
              <a:rPr lang="en-AU" sz="3200" i="1" dirty="0" err="1" smtClean="0"/>
              <a:t>Arabis</a:t>
            </a:r>
            <a:r>
              <a:rPr lang="en-AU" sz="3200" i="1" dirty="0" smtClean="0"/>
              <a:t> </a:t>
            </a:r>
            <a:r>
              <a:rPr lang="en-AU" sz="3200" i="1" dirty="0" err="1"/>
              <a:t>a</a:t>
            </a:r>
            <a:r>
              <a:rPr lang="en-AU" sz="3200" i="1" dirty="0" err="1" smtClean="0"/>
              <a:t>lpina</a:t>
            </a:r>
            <a:endParaRPr lang="en-AU" sz="3200" i="1" dirty="0"/>
          </a:p>
        </p:txBody>
      </p:sp>
      <p:pic>
        <p:nvPicPr>
          <p:cNvPr id="8194" name="Picture 2" descr="Arabis alpin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921" y="2036234"/>
            <a:ext cx="20955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2554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42950"/>
          </a:xfrm>
        </p:spPr>
        <p:txBody>
          <a:bodyPr>
            <a:normAutofit fontScale="90000"/>
          </a:bodyPr>
          <a:lstStyle/>
          <a:p>
            <a:r>
              <a:rPr lang="en-AU" b="1" dirty="0" smtClean="0"/>
              <a:t>What is the relationship?</a:t>
            </a:r>
            <a:endParaRPr lang="en-AU" b="1" dirty="0"/>
          </a:p>
        </p:txBody>
      </p:sp>
      <p:pic>
        <p:nvPicPr>
          <p:cNvPr id="20481" name="Picture 1" descr="C:\Users\jhanson\Downloads\figs90\figs90\gs-unnamed-chunk-4-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14500" y="819149"/>
            <a:ext cx="5715000" cy="423137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572000" y="742950"/>
            <a:ext cx="3124200" cy="44005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6643810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42950"/>
          </a:xfrm>
        </p:spPr>
        <p:txBody>
          <a:bodyPr>
            <a:normAutofit fontScale="90000"/>
          </a:bodyPr>
          <a:lstStyle/>
          <a:p>
            <a:r>
              <a:rPr lang="en-AU" b="1" dirty="0" smtClean="0"/>
              <a:t>What is the relationship?</a:t>
            </a:r>
            <a:endParaRPr lang="en-AU" b="1" dirty="0"/>
          </a:p>
        </p:txBody>
      </p:sp>
      <p:pic>
        <p:nvPicPr>
          <p:cNvPr id="20481" name="Picture 1" descr="C:\Users\jhanson\Downloads\figs90\figs90\gs-unnamed-chunk-4-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14500" y="819149"/>
            <a:ext cx="5715000" cy="4231379"/>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p:cNvSpPr/>
          <p:nvPr/>
        </p:nvSpPr>
        <p:spPr>
          <a:xfrm>
            <a:off x="5715000" y="4095750"/>
            <a:ext cx="685800" cy="609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343540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779674" y="611156"/>
            <a:ext cx="7584652" cy="4618439"/>
            <a:chOff x="974272" y="1878581"/>
            <a:chExt cx="4588751" cy="2794178"/>
          </a:xfrm>
        </p:grpSpPr>
        <p:pic>
          <p:nvPicPr>
            <p:cNvPr id="6" name="Picture 2" descr="C:\Users\jhanson\Downloads\figs90\figs90\gs-unnamed-chunk-7-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5321" b="15107"/>
            <a:stretch/>
          </p:blipFill>
          <p:spPr bwMode="auto">
            <a:xfrm>
              <a:off x="1214967" y="2404533"/>
              <a:ext cx="4110038" cy="18796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jhanson\Downloads\figs90\figs90\gs-unnamed-chunk-7-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5" b="93667"/>
            <a:stretch/>
          </p:blipFill>
          <p:spPr bwMode="auto">
            <a:xfrm>
              <a:off x="1214967" y="2114357"/>
              <a:ext cx="4110038" cy="2944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10343" y="2072022"/>
              <a:ext cx="104624" cy="2255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974272" y="2041892"/>
              <a:ext cx="259746" cy="1188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4997632" y="2075488"/>
              <a:ext cx="393518" cy="4121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4988332" y="1878581"/>
              <a:ext cx="393518" cy="320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3716495" y="2041892"/>
              <a:ext cx="74390" cy="160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2445340" y="2021239"/>
              <a:ext cx="74390" cy="160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5287810" y="3293918"/>
              <a:ext cx="94040" cy="79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5169505" y="4219494"/>
              <a:ext cx="393518" cy="4532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8" name="Title 1"/>
          <p:cNvSpPr txBox="1">
            <a:spLocks/>
          </p:cNvSpPr>
          <p:nvPr/>
        </p:nvSpPr>
        <p:spPr>
          <a:xfrm>
            <a:off x="69273" y="27710"/>
            <a:ext cx="9019309" cy="81741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sz="3200" b="1" dirty="0" smtClean="0"/>
              <a:t>Can we make better decisions using surrogates?</a:t>
            </a:r>
            <a:endParaRPr lang="en-AU" sz="3200" b="1" dirty="0"/>
          </a:p>
        </p:txBody>
      </p:sp>
      <p:sp>
        <p:nvSpPr>
          <p:cNvPr id="2" name="Rectangle 1"/>
          <p:cNvSpPr/>
          <p:nvPr/>
        </p:nvSpPr>
        <p:spPr>
          <a:xfrm>
            <a:off x="994338" y="3033867"/>
            <a:ext cx="7249330" cy="1553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0006581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779674" y="611156"/>
            <a:ext cx="7584652" cy="4618439"/>
            <a:chOff x="974272" y="1878581"/>
            <a:chExt cx="4588751" cy="2794178"/>
          </a:xfrm>
        </p:grpSpPr>
        <p:pic>
          <p:nvPicPr>
            <p:cNvPr id="6" name="Picture 2" descr="C:\Users\jhanson\Downloads\figs90\figs90\gs-unnamed-chunk-7-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5321" b="15107"/>
            <a:stretch/>
          </p:blipFill>
          <p:spPr bwMode="auto">
            <a:xfrm>
              <a:off x="1214967" y="2404533"/>
              <a:ext cx="4110038" cy="18796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jhanson\Downloads\figs90\figs90\gs-unnamed-chunk-7-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5" b="93667"/>
            <a:stretch/>
          </p:blipFill>
          <p:spPr bwMode="auto">
            <a:xfrm>
              <a:off x="1214967" y="2114357"/>
              <a:ext cx="4110038" cy="2944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10343" y="2072022"/>
              <a:ext cx="104624" cy="2255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974272" y="2041892"/>
              <a:ext cx="259746" cy="1188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4997632" y="2075488"/>
              <a:ext cx="393518" cy="4121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4988332" y="1878581"/>
              <a:ext cx="393518" cy="320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3716495" y="2041892"/>
              <a:ext cx="74390" cy="160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2445340" y="2021239"/>
              <a:ext cx="74390" cy="160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5287810" y="3293918"/>
              <a:ext cx="94040" cy="79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5169505" y="4219494"/>
              <a:ext cx="393518" cy="4532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8" name="Title 1"/>
          <p:cNvSpPr txBox="1">
            <a:spLocks/>
          </p:cNvSpPr>
          <p:nvPr/>
        </p:nvSpPr>
        <p:spPr>
          <a:xfrm>
            <a:off x="69273" y="27710"/>
            <a:ext cx="9019309" cy="81741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sz="3200" b="1" dirty="0" smtClean="0"/>
              <a:t>Can we make better decisions using surrogates?</a:t>
            </a:r>
            <a:endParaRPr lang="en-AU" sz="3200" b="1" dirty="0"/>
          </a:p>
        </p:txBody>
      </p:sp>
    </p:spTree>
    <p:extLst>
      <p:ext uri="{BB962C8B-B14F-4D97-AF65-F5344CB8AC3E}">
        <p14:creationId xmlns:p14="http://schemas.microsoft.com/office/powerpoint/2010/main" val="37153807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2051029" y="759884"/>
            <a:ext cx="5346143" cy="4199663"/>
            <a:chOff x="1991761" y="1761792"/>
            <a:chExt cx="4049164" cy="3180821"/>
          </a:xfrm>
        </p:grpSpPr>
        <p:pic>
          <p:nvPicPr>
            <p:cNvPr id="18"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434" t="45055"/>
            <a:stretch/>
          </p:blipFill>
          <p:spPr bwMode="auto">
            <a:xfrm>
              <a:off x="2226733" y="1973459"/>
              <a:ext cx="3795692" cy="296915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25" b="96308"/>
            <a:stretch/>
          </p:blipFill>
          <p:spPr bwMode="auto">
            <a:xfrm>
              <a:off x="2110275" y="1761792"/>
              <a:ext cx="3930650" cy="21166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5768" r="95745" b="35532"/>
            <a:stretch/>
          </p:blipFill>
          <p:spPr bwMode="auto">
            <a:xfrm>
              <a:off x="1991761" y="2048931"/>
              <a:ext cx="167258" cy="2091267"/>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p:cNvSpPr/>
          <p:nvPr/>
        </p:nvSpPr>
        <p:spPr>
          <a:xfrm>
            <a:off x="4867005" y="677333"/>
            <a:ext cx="2752995" cy="4282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4511405" y="4429026"/>
            <a:ext cx="2752995" cy="421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itle 1"/>
          <p:cNvSpPr txBox="1">
            <a:spLocks/>
          </p:cNvSpPr>
          <p:nvPr/>
        </p:nvSpPr>
        <p:spPr>
          <a:xfrm>
            <a:off x="69273" y="27710"/>
            <a:ext cx="9019309" cy="81741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sz="3200" b="1" dirty="0" smtClean="0"/>
              <a:t>Can we make better decisions using surrogates?</a:t>
            </a:r>
            <a:endParaRPr lang="en-AU" sz="3200" b="1" dirty="0"/>
          </a:p>
        </p:txBody>
      </p:sp>
      <p:pic>
        <p:nvPicPr>
          <p:cNvPr id="11"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1161" t="45055"/>
          <a:stretch/>
        </p:blipFill>
        <p:spPr bwMode="auto">
          <a:xfrm>
            <a:off x="4804662" y="1039350"/>
            <a:ext cx="458698" cy="3920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4143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2051029" y="759884"/>
            <a:ext cx="5346143" cy="4199663"/>
            <a:chOff x="1991761" y="1761792"/>
            <a:chExt cx="4049164" cy="3180821"/>
          </a:xfrm>
        </p:grpSpPr>
        <p:pic>
          <p:nvPicPr>
            <p:cNvPr id="18"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434" t="45055"/>
            <a:stretch/>
          </p:blipFill>
          <p:spPr bwMode="auto">
            <a:xfrm>
              <a:off x="2226733" y="1973459"/>
              <a:ext cx="3795692" cy="296915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25" b="96308"/>
            <a:stretch/>
          </p:blipFill>
          <p:spPr bwMode="auto">
            <a:xfrm>
              <a:off x="2110275" y="1761792"/>
              <a:ext cx="3930650" cy="21166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5768" r="95745" b="35532"/>
            <a:stretch/>
          </p:blipFill>
          <p:spPr bwMode="auto">
            <a:xfrm>
              <a:off x="1991761" y="2048931"/>
              <a:ext cx="167258" cy="2091267"/>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itle 1"/>
          <p:cNvSpPr txBox="1">
            <a:spLocks/>
          </p:cNvSpPr>
          <p:nvPr/>
        </p:nvSpPr>
        <p:spPr>
          <a:xfrm>
            <a:off x="69273" y="27710"/>
            <a:ext cx="9019309" cy="81741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sz="3200" b="1" dirty="0" smtClean="0"/>
              <a:t>Can we make better decisions using surrogates?</a:t>
            </a:r>
            <a:endParaRPr lang="en-AU" sz="3200" b="1" dirty="0"/>
          </a:p>
        </p:txBody>
      </p:sp>
    </p:spTree>
    <p:extLst>
      <p:ext uri="{BB962C8B-B14F-4D97-AF65-F5344CB8AC3E}">
        <p14:creationId xmlns:p14="http://schemas.microsoft.com/office/powerpoint/2010/main" val="4866411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83"/>
            <a:ext cx="9144000" cy="994172"/>
          </a:xfrm>
        </p:spPr>
        <p:txBody>
          <a:bodyPr>
            <a:normAutofit/>
          </a:bodyPr>
          <a:lstStyle/>
          <a:p>
            <a:r>
              <a:rPr lang="en-AU" b="1" dirty="0" smtClean="0">
                <a:latin typeface="+mn-lt"/>
              </a:rPr>
              <a:t>Global biodiversity </a:t>
            </a:r>
            <a:r>
              <a:rPr lang="en-AU" b="1" dirty="0">
                <a:latin typeface="+mn-lt"/>
              </a:rPr>
              <a:t>c</a:t>
            </a:r>
            <a:r>
              <a:rPr lang="en-AU" b="1" dirty="0" smtClean="0">
                <a:latin typeface="+mn-lt"/>
              </a:rPr>
              <a:t>risis</a:t>
            </a:r>
            <a:endParaRPr lang="en-AU" b="1" dirty="0">
              <a:latin typeface="+mn-lt"/>
            </a:endParaRPr>
          </a:p>
        </p:txBody>
      </p:sp>
      <p:pic>
        <p:nvPicPr>
          <p:cNvPr id="1028" name="Picture 4" descr="One of several subspecies of leopard, the Zanzibar leopard made its home on the Zanzibar archipelago of Tanzania. It's still unclear whether this large cat is technically extinct — there are occasional unconfirmed sightings. &#10; Cause of extinction: Locals believed the leopards were kept by witches, and aggressively hunted them. The animals were seen as evil predators that must be exterminated — and even the government was in on the campaign. In the mid-'90s there was a short-lived conservation effort but it was deemed too little, too late.&#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 y="3280081"/>
            <a:ext cx="3209707" cy="188395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stunning Madeiran Large White butterfly was found in the valleys of the Laurisilva forests on Portugal's Madeira Islands. The butterfly's closest relative, the Large White, is common across Europe, Africa and Asia. &#10; Cause of extinction: Loss of habitat due to construction as well as pollution from agricultural fertilizers are two major causes of the species' decline.&#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808" y="3351796"/>
            <a:ext cx="3085356" cy="181097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he last Pyrenean ibex died in 2000. However, a cloned ibex, created from skin samples taken from the last Pyrenean ibex, was birthed in 2009. It died shortly after birth from lung complications.&#10; Cause of extinction: Hunting of the ibex had caused the animal's numbers to seriously dwindle and conservationists blame the Spanish government for failing to act in time to save it.&#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3524" y="808664"/>
            <a:ext cx="1966313" cy="115414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he majestic West African black rhino was declared extinct in 2006, after conservationists failed to find any in their last remaining habitat in Cameroon. The West African black rhino was one of four subspecies of rhinoceros. &#10;Cause of extinction: Poachers hunted the rhino for its horn, which is believed by some in Yemen and China to possess aphrodisiacal powers.&#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12" y="2051425"/>
            <a:ext cx="2764276" cy="162251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imilar in appearance to the Sumatran tiger, the Javan tiger was native to the Indonesian island of Java. In the 1800s they were so common they were considered pests by island natives, but as the island was developed their population dwindled. By the 1950s, only 20 tigers remained. &#10;Cause of extinction: Loss of habitat and agricultural development led to severe population decline. Conservation efforts in the 1940s and '50s were unsuccessful due to a lack of adequate land and planning.&#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4710" y="3224084"/>
            <a:ext cx="3302941" cy="19386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native of Maui, Hawaii, the Po'ouli, or Black-faced Honeycreeper, was only discovered in the 1970s. The birds inhabited the southwestern slope of Haleakala volcano. But the population declined rapidly, and by 1997 there were only three known Po'ouli left. Efforts to mate the remaining birds failed and the species was formally declared extinct seven years later. &#10;Cause of extinction: Habitat loss, along with disease, predators and a decline in its food source — native tree snails — are all seen as reasons for the bird's demise.&#10;"/>
          <p:cNvPicPr>
            <a:picLocks noChangeAspect="1" noChangeArrowheads="1"/>
          </p:cNvPicPr>
          <p:nvPr/>
        </p:nvPicPr>
        <p:blipFill rotWithShape="1">
          <a:blip r:embed="rId8">
            <a:extLst>
              <a:ext uri="{28A0092B-C50C-407E-A947-70E740481C1C}">
                <a14:useLocalDpi xmlns:a14="http://schemas.microsoft.com/office/drawing/2010/main" val="0"/>
              </a:ext>
            </a:extLst>
          </a:blip>
          <a:srcRect t="27360"/>
          <a:stretch/>
        </p:blipFill>
        <p:spPr bwMode="auto">
          <a:xfrm>
            <a:off x="6007252" y="808664"/>
            <a:ext cx="3173259" cy="135296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e golden toad is not the only species to disappear in the past 40 years, but it might just be the brightest. This fluorescent amphibian was found in the high-altitude ridges of Costa Rica, but thanks to pollution, global warming and fungal skin infections, the species became extinct in 1989. &#10;Read on to find out about 10 other incredible species we've lost in the last several decades.&#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06910" y="2112419"/>
            <a:ext cx="2273602" cy="133450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pix's Macaw, also called the Little Blue Macaw, was known for its beautiful blue feathers. While some still exist in captivity, these tiny blue birds are extinct in the wild. &#10;Cause of extinction: Habitat destruction and illegal trapping and trade contributed to the macaw's dwindling numbers.&#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12" y="808664"/>
            <a:ext cx="2658517" cy="149334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upload.wikimedia.org/wikipedia/en/9/9b/Frohawk_Dod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34259" y="1879647"/>
            <a:ext cx="2090772" cy="170149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assets.rbl.ms/5102114/980x.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89836" y="808664"/>
            <a:ext cx="1517417" cy="12281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Tecopa pupfish, a native of the hot springs of the Mojave Desert, has the distinction of being the first animal declared extinct under the provisions of the Endangered Species Act of 1973. The pupfish's decline was precipitated when its natural habitat was encroached upon by developers.&#10;Cause of extinction: Destruction of natural habitat.&#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09790" y="1989019"/>
            <a:ext cx="2488246" cy="1460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9717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Surrogate performance</a:t>
            </a:r>
            <a:endParaRPr lang="en-AU" dirty="0"/>
          </a:p>
        </p:txBody>
      </p:sp>
      <p:sp>
        <p:nvSpPr>
          <p:cNvPr id="3" name="Content Placeholder 2"/>
          <p:cNvSpPr>
            <a:spLocks noGrp="1"/>
          </p:cNvSpPr>
          <p:nvPr>
            <p:ph idx="1"/>
          </p:nvPr>
        </p:nvSpPr>
        <p:spPr>
          <a:xfrm>
            <a:off x="457199" y="1283281"/>
            <a:ext cx="5624945" cy="3551958"/>
          </a:xfrm>
        </p:spPr>
        <p:txBody>
          <a:bodyPr>
            <a:normAutofit fontScale="92500" lnSpcReduction="20000"/>
          </a:bodyPr>
          <a:lstStyle/>
          <a:p>
            <a:r>
              <a:rPr lang="en-AU" dirty="0" smtClean="0"/>
              <a:t>Effective for most species</a:t>
            </a:r>
          </a:p>
          <a:p>
            <a:endParaRPr lang="en-AU" dirty="0"/>
          </a:p>
          <a:p>
            <a:r>
              <a:rPr lang="en-AU" dirty="0" smtClean="0"/>
              <a:t>Conventional methods may capture adaptive variation </a:t>
            </a:r>
          </a:p>
          <a:p>
            <a:endParaRPr lang="en-AU" dirty="0"/>
          </a:p>
          <a:p>
            <a:r>
              <a:rPr lang="en-AU" dirty="0" smtClean="0"/>
              <a:t>Performance of geographic  distances may depend on dispersal mechanisms</a:t>
            </a:r>
          </a:p>
          <a:p>
            <a:endParaRPr lang="en-AU" dirty="0"/>
          </a:p>
          <a:p>
            <a:endParaRPr lang="en-AU" dirty="0"/>
          </a:p>
        </p:txBody>
      </p:sp>
      <p:sp>
        <p:nvSpPr>
          <p:cNvPr id="4" name="AutoShape 2" descr="Image result for carex firm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11268" name="Picture 4"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3819" y="1259713"/>
            <a:ext cx="2840181" cy="2336694"/>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Image result for geum montan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3819" y="3357823"/>
            <a:ext cx="2840182" cy="2127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89134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1908572"/>
          </a:xfrm>
        </p:spPr>
        <p:txBody>
          <a:bodyPr>
            <a:normAutofit fontScale="90000"/>
          </a:bodyPr>
          <a:lstStyle/>
          <a:p>
            <a:r>
              <a:rPr lang="en-AU" dirty="0" smtClean="0"/>
              <a:t>Is habitat suitability an effective surrogate for gene flow in conservation planning?</a:t>
            </a:r>
            <a:endParaRPr lang="en-AU" dirty="0"/>
          </a:p>
        </p:txBody>
      </p:sp>
      <p:sp>
        <p:nvSpPr>
          <p:cNvPr id="4" name="TextBox 3"/>
          <p:cNvSpPr txBox="1"/>
          <p:nvPr/>
        </p:nvSpPr>
        <p:spPr>
          <a:xfrm>
            <a:off x="2656836" y="3409950"/>
            <a:ext cx="3296928" cy="584775"/>
          </a:xfrm>
          <a:prstGeom prst="rect">
            <a:avLst/>
          </a:prstGeom>
          <a:noFill/>
        </p:spPr>
        <p:txBody>
          <a:bodyPr wrap="none" rtlCol="0">
            <a:spAutoFit/>
          </a:bodyPr>
          <a:lstStyle/>
          <a:p>
            <a:r>
              <a:rPr lang="en-AU" sz="3200" dirty="0" smtClean="0"/>
              <a:t>Preliminary results</a:t>
            </a:r>
            <a:endParaRPr lang="en-AU" sz="3200" dirty="0"/>
          </a:p>
        </p:txBody>
      </p:sp>
      <p:pic>
        <p:nvPicPr>
          <p:cNvPr id="19460" name="Picture 4" descr="Image result for caution symbol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11747" y="3447846"/>
            <a:ext cx="555253" cy="5089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caution symbol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3600" y="3441844"/>
            <a:ext cx="568349" cy="52098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270535" y="4753840"/>
            <a:ext cx="2857449" cy="369332"/>
          </a:xfrm>
          <a:prstGeom prst="rect">
            <a:avLst/>
          </a:prstGeom>
          <a:noFill/>
        </p:spPr>
        <p:txBody>
          <a:bodyPr wrap="none" rtlCol="0">
            <a:spAutoFit/>
          </a:bodyPr>
          <a:lstStyle/>
          <a:p>
            <a:r>
              <a:rPr lang="en-AU" dirty="0" smtClean="0"/>
              <a:t>Hanson </a:t>
            </a:r>
            <a:r>
              <a:rPr lang="en-AU" i="1" dirty="0" smtClean="0"/>
              <a:t>et al.</a:t>
            </a:r>
            <a:r>
              <a:rPr lang="en-AU" dirty="0" smtClean="0"/>
              <a:t> (2017) </a:t>
            </a:r>
            <a:r>
              <a:rPr lang="en-AU" i="1" dirty="0" smtClean="0"/>
              <a:t>In prep</a:t>
            </a:r>
            <a:r>
              <a:rPr lang="en-AU" dirty="0" smtClean="0"/>
              <a:t>.</a:t>
            </a:r>
            <a:endParaRPr lang="en-AU" dirty="0"/>
          </a:p>
        </p:txBody>
      </p:sp>
    </p:spTree>
    <p:extLst>
      <p:ext uri="{BB962C8B-B14F-4D97-AF65-F5344CB8AC3E}">
        <p14:creationId xmlns:p14="http://schemas.microsoft.com/office/powerpoint/2010/main" val="850291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Landscape resistance</a:t>
            </a:r>
            <a:endParaRPr lang="en-AU" dirty="0"/>
          </a:p>
        </p:txBody>
      </p:sp>
      <p:pic>
        <p:nvPicPr>
          <p:cNvPr id="6146" name="Picture 2" descr="Figure 1.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 y="897956"/>
            <a:ext cx="3322320" cy="407968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642360" y="4792980"/>
            <a:ext cx="5504584" cy="369332"/>
          </a:xfrm>
          <a:prstGeom prst="rect">
            <a:avLst/>
          </a:prstGeom>
          <a:noFill/>
        </p:spPr>
        <p:txBody>
          <a:bodyPr wrap="none" rtlCol="0">
            <a:spAutoFit/>
          </a:bodyPr>
          <a:lstStyle/>
          <a:p>
            <a:r>
              <a:rPr lang="en-AU" dirty="0" smtClean="0"/>
              <a:t>Peterman </a:t>
            </a:r>
            <a:r>
              <a:rPr lang="en-AU" i="1" dirty="0" smtClean="0"/>
              <a:t>et al. </a:t>
            </a:r>
            <a:r>
              <a:rPr lang="en-AU" dirty="0" smtClean="0"/>
              <a:t>(2014) </a:t>
            </a:r>
            <a:r>
              <a:rPr lang="en-AU" i="1" dirty="0" smtClean="0"/>
              <a:t>Molecular Ecology. </a:t>
            </a:r>
            <a:r>
              <a:rPr lang="en-AU" b="1" dirty="0" smtClean="0"/>
              <a:t>23: </a:t>
            </a:r>
            <a:r>
              <a:rPr lang="en-AU" dirty="0" smtClean="0"/>
              <a:t>2402-2413</a:t>
            </a:r>
            <a:endParaRPr lang="en-AU" dirty="0"/>
          </a:p>
        </p:txBody>
      </p:sp>
      <p:sp>
        <p:nvSpPr>
          <p:cNvPr id="5" name="Right Arrow 4"/>
          <p:cNvSpPr/>
          <p:nvPr/>
        </p:nvSpPr>
        <p:spPr>
          <a:xfrm>
            <a:off x="3819525" y="2276475"/>
            <a:ext cx="1524000" cy="1352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148" name="Picture 4" descr="Fig. 3. Steps in the resistant kernel analysis. (a) a resistance map (FHEMRH) that indicates unit cost for every location in the landscape, (b) a single resistant kernel with 20,000 m cost distance dispersal threshold, (c) the cumulative resistant kernel surface created by summing all the individual kernels originating at all low resistance (resistance less than 3), (d) reclassified kernel map showing the extent of connected habitat in gray, and breaks in connectivity in black. The extent in this illustration is an approximately 4500 km 2 area in northern Idaho near Bonners Ferry. &#10;                "/>
          <p:cNvPicPr>
            <a:picLocks noChangeAspect="1" noChangeArrowheads="1"/>
          </p:cNvPicPr>
          <p:nvPr/>
        </p:nvPicPr>
        <p:blipFill rotWithShape="1">
          <a:blip r:embed="rId3">
            <a:extLst>
              <a:ext uri="{28A0092B-C50C-407E-A947-70E740481C1C}">
                <a14:useLocalDpi xmlns:a14="http://schemas.microsoft.com/office/drawing/2010/main" val="0"/>
              </a:ext>
            </a:extLst>
          </a:blip>
          <a:srcRect l="1090" t="50000" r="50000"/>
          <a:stretch/>
        </p:blipFill>
        <p:spPr bwMode="auto">
          <a:xfrm>
            <a:off x="5591175" y="1704975"/>
            <a:ext cx="3419475" cy="2243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5304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Reserve selection</a:t>
            </a:r>
            <a:endParaRPr lang="en-AU" dirty="0"/>
          </a:p>
        </p:txBody>
      </p:sp>
      <p:sp>
        <p:nvSpPr>
          <p:cNvPr id="5" name="Rectangle 4"/>
          <p:cNvSpPr/>
          <p:nvPr/>
        </p:nvSpPr>
        <p:spPr>
          <a:xfrm>
            <a:off x="2286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p:cNvSpPr/>
          <p:nvPr/>
        </p:nvSpPr>
        <p:spPr>
          <a:xfrm>
            <a:off x="7874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p:nvSpPr>
        <p:spPr>
          <a:xfrm>
            <a:off x="1346200" y="17335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19050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2286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7874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13462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19050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2286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787400" y="28003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13462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19050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p:cNvSpPr/>
          <p:nvPr/>
        </p:nvSpPr>
        <p:spPr>
          <a:xfrm>
            <a:off x="2286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p:cNvSpPr/>
          <p:nvPr/>
        </p:nvSpPr>
        <p:spPr>
          <a:xfrm>
            <a:off x="7874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p:cNvSpPr/>
          <p:nvPr/>
        </p:nvSpPr>
        <p:spPr>
          <a:xfrm>
            <a:off x="13462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p:nvSpPr>
        <p:spPr>
          <a:xfrm>
            <a:off x="1905000" y="33337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p:cNvSpPr/>
          <p:nvPr/>
        </p:nvSpPr>
        <p:spPr>
          <a:xfrm>
            <a:off x="108966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117094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p:cNvSpPr/>
          <p:nvPr/>
        </p:nvSpPr>
        <p:spPr>
          <a:xfrm>
            <a:off x="125222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p:cNvSpPr/>
          <p:nvPr/>
        </p:nvSpPr>
        <p:spPr>
          <a:xfrm>
            <a:off x="133350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p:nvSpPr>
        <p:spPr>
          <a:xfrm>
            <a:off x="10896600" y="1120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p:cNvSpPr/>
          <p:nvPr/>
        </p:nvSpPr>
        <p:spPr>
          <a:xfrm>
            <a:off x="117094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p:cNvSpPr/>
          <p:nvPr/>
        </p:nvSpPr>
        <p:spPr>
          <a:xfrm>
            <a:off x="125222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p:cNvSpPr/>
          <p:nvPr/>
        </p:nvSpPr>
        <p:spPr>
          <a:xfrm>
            <a:off x="133350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10896600" y="1882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p:cNvSpPr/>
          <p:nvPr/>
        </p:nvSpPr>
        <p:spPr>
          <a:xfrm>
            <a:off x="11709400" y="1882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p:cNvSpPr/>
          <p:nvPr/>
        </p:nvSpPr>
        <p:spPr>
          <a:xfrm>
            <a:off x="12522200" y="1882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p:cNvSpPr/>
          <p:nvPr/>
        </p:nvSpPr>
        <p:spPr>
          <a:xfrm>
            <a:off x="13335000" y="1882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Rectangle 36"/>
          <p:cNvSpPr/>
          <p:nvPr/>
        </p:nvSpPr>
        <p:spPr>
          <a:xfrm>
            <a:off x="108966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Rectangle 37"/>
          <p:cNvSpPr/>
          <p:nvPr/>
        </p:nvSpPr>
        <p:spPr>
          <a:xfrm>
            <a:off x="117094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Rectangle 38"/>
          <p:cNvSpPr/>
          <p:nvPr/>
        </p:nvSpPr>
        <p:spPr>
          <a:xfrm>
            <a:off x="125222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Rectangle 39"/>
          <p:cNvSpPr/>
          <p:nvPr/>
        </p:nvSpPr>
        <p:spPr>
          <a:xfrm>
            <a:off x="13335000" y="2644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7" name="Straight Arrow Connector 56"/>
          <p:cNvCxnSpPr/>
          <p:nvPr/>
        </p:nvCxnSpPr>
        <p:spPr>
          <a:xfrm flipV="1">
            <a:off x="12814300" y="22631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2039600" y="2981325"/>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12814300" y="1577340"/>
            <a:ext cx="0" cy="6096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12014200" y="1424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12827000" y="1424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11963400" y="21869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V="1">
            <a:off x="11963400" y="14249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01" name="Group 100"/>
          <p:cNvGrpSpPr/>
          <p:nvPr/>
        </p:nvGrpSpPr>
        <p:grpSpPr>
          <a:xfrm>
            <a:off x="3505200" y="1756410"/>
            <a:ext cx="2133600" cy="2057400"/>
            <a:chOff x="3505200" y="1756410"/>
            <a:chExt cx="2133600" cy="2057400"/>
          </a:xfrm>
        </p:grpSpPr>
        <p:sp>
          <p:nvSpPr>
            <p:cNvPr id="67" name="Rectangle 66"/>
            <p:cNvSpPr/>
            <p:nvPr/>
          </p:nvSpPr>
          <p:spPr>
            <a:xfrm>
              <a:off x="35052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Rectangle 67"/>
            <p:cNvSpPr/>
            <p:nvPr/>
          </p:nvSpPr>
          <p:spPr>
            <a:xfrm>
              <a:off x="40640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Rectangle 68"/>
            <p:cNvSpPr/>
            <p:nvPr/>
          </p:nvSpPr>
          <p:spPr>
            <a:xfrm>
              <a:off x="4622800" y="1756410"/>
              <a:ext cx="457200" cy="4572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Rectangle 69"/>
            <p:cNvSpPr/>
            <p:nvPr/>
          </p:nvSpPr>
          <p:spPr>
            <a:xfrm>
              <a:off x="51816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Rectangle 70"/>
            <p:cNvSpPr/>
            <p:nvPr/>
          </p:nvSpPr>
          <p:spPr>
            <a:xfrm>
              <a:off x="35052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Rectangle 71"/>
            <p:cNvSpPr/>
            <p:nvPr/>
          </p:nvSpPr>
          <p:spPr>
            <a:xfrm>
              <a:off x="40640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Rectangle 72"/>
            <p:cNvSpPr/>
            <p:nvPr/>
          </p:nvSpPr>
          <p:spPr>
            <a:xfrm>
              <a:off x="46228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Rectangle 73"/>
            <p:cNvSpPr/>
            <p:nvPr/>
          </p:nvSpPr>
          <p:spPr>
            <a:xfrm>
              <a:off x="51816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Rectangle 74"/>
            <p:cNvSpPr/>
            <p:nvPr/>
          </p:nvSpPr>
          <p:spPr>
            <a:xfrm>
              <a:off x="35052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 name="Rectangle 75"/>
            <p:cNvSpPr/>
            <p:nvPr/>
          </p:nvSpPr>
          <p:spPr>
            <a:xfrm>
              <a:off x="40640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7" name="Rectangle 76"/>
            <p:cNvSpPr/>
            <p:nvPr/>
          </p:nvSpPr>
          <p:spPr>
            <a:xfrm>
              <a:off x="4622800" y="28232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Rectangle 77"/>
            <p:cNvSpPr/>
            <p:nvPr/>
          </p:nvSpPr>
          <p:spPr>
            <a:xfrm>
              <a:off x="51816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9" name="Rectangle 78"/>
            <p:cNvSpPr/>
            <p:nvPr/>
          </p:nvSpPr>
          <p:spPr>
            <a:xfrm>
              <a:off x="35052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0" name="Rectangle 79"/>
            <p:cNvSpPr/>
            <p:nvPr/>
          </p:nvSpPr>
          <p:spPr>
            <a:xfrm>
              <a:off x="40640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Rectangle 80"/>
            <p:cNvSpPr/>
            <p:nvPr/>
          </p:nvSpPr>
          <p:spPr>
            <a:xfrm>
              <a:off x="46228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2" name="Rectangle 81"/>
            <p:cNvSpPr/>
            <p:nvPr/>
          </p:nvSpPr>
          <p:spPr>
            <a:xfrm>
              <a:off x="5181600" y="33566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83" name="Rectangle 82"/>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Rectangle 83"/>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Rectangle 84"/>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Rectangle 85"/>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Rectangle 86"/>
          <p:cNvSpPr/>
          <p:nvPr/>
        </p:nvSpPr>
        <p:spPr>
          <a:xfrm>
            <a:off x="66802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Rectangle 87"/>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Rectangle 88"/>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Rectangle 89"/>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Rectangle 90"/>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Rectangle 91"/>
          <p:cNvSpPr/>
          <p:nvPr/>
        </p:nvSpPr>
        <p:spPr>
          <a:xfrm>
            <a:off x="72390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Rectangle 92"/>
          <p:cNvSpPr/>
          <p:nvPr/>
        </p:nvSpPr>
        <p:spPr>
          <a:xfrm>
            <a:off x="77978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Rectangle 93"/>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Rectangle 94"/>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6" name="Rectangle 95"/>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Rectangle 96"/>
          <p:cNvSpPr/>
          <p:nvPr/>
        </p:nvSpPr>
        <p:spPr>
          <a:xfrm>
            <a:off x="77978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8" name="Rectangle 97"/>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Plus 98"/>
          <p:cNvSpPr/>
          <p:nvPr/>
        </p:nvSpPr>
        <p:spPr>
          <a:xfrm>
            <a:off x="2541270" y="2312670"/>
            <a:ext cx="963930" cy="96393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Equal 99"/>
          <p:cNvSpPr/>
          <p:nvPr/>
        </p:nvSpPr>
        <p:spPr>
          <a:xfrm>
            <a:off x="5676900" y="2327910"/>
            <a:ext cx="838200" cy="838200"/>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cxnSp>
        <p:nvCxnSpPr>
          <p:cNvPr id="111" name="Straight Arrow Connector 110"/>
          <p:cNvCxnSpPr/>
          <p:nvPr/>
        </p:nvCxnSpPr>
        <p:spPr>
          <a:xfrm>
            <a:off x="3733800" y="360616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4267200" y="360616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37338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a:off x="42672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48768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flipV="1">
            <a:off x="4856480" y="305181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V="1">
            <a:off x="4856480" y="25336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V="1">
            <a:off x="4856480" y="20002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a:off x="0" y="1129040"/>
            <a:ext cx="2753446" cy="523220"/>
          </a:xfrm>
          <a:prstGeom prst="rect">
            <a:avLst/>
          </a:prstGeom>
          <a:noFill/>
        </p:spPr>
        <p:txBody>
          <a:bodyPr wrap="none" rtlCol="0">
            <a:spAutoFit/>
          </a:bodyPr>
          <a:lstStyle/>
          <a:p>
            <a:r>
              <a:rPr lang="en-AU" sz="2800" dirty="0" smtClean="0"/>
              <a:t>Habitat suitability</a:t>
            </a:r>
            <a:endParaRPr lang="en-AU" sz="2800" dirty="0"/>
          </a:p>
        </p:txBody>
      </p:sp>
      <p:sp>
        <p:nvSpPr>
          <p:cNvPr id="129" name="TextBox 128"/>
          <p:cNvSpPr txBox="1"/>
          <p:nvPr/>
        </p:nvSpPr>
        <p:spPr>
          <a:xfrm>
            <a:off x="3200400" y="1129040"/>
            <a:ext cx="2903936" cy="523220"/>
          </a:xfrm>
          <a:prstGeom prst="rect">
            <a:avLst/>
          </a:prstGeom>
          <a:noFill/>
        </p:spPr>
        <p:txBody>
          <a:bodyPr wrap="none" rtlCol="0">
            <a:spAutoFit/>
          </a:bodyPr>
          <a:lstStyle/>
          <a:p>
            <a:r>
              <a:rPr lang="en-AU" sz="2800" dirty="0" smtClean="0"/>
              <a:t>Dispersible habitat</a:t>
            </a:r>
            <a:endParaRPr lang="en-AU" sz="2800" dirty="0"/>
          </a:p>
        </p:txBody>
      </p:sp>
      <p:sp>
        <p:nvSpPr>
          <p:cNvPr id="130" name="TextBox 129"/>
          <p:cNvSpPr txBox="1"/>
          <p:nvPr/>
        </p:nvSpPr>
        <p:spPr>
          <a:xfrm>
            <a:off x="7010400" y="1129040"/>
            <a:ext cx="1390124" cy="523220"/>
          </a:xfrm>
          <a:prstGeom prst="rect">
            <a:avLst/>
          </a:prstGeom>
          <a:noFill/>
        </p:spPr>
        <p:txBody>
          <a:bodyPr wrap="none" rtlCol="0">
            <a:spAutoFit/>
          </a:bodyPr>
          <a:lstStyle/>
          <a:p>
            <a:r>
              <a:rPr lang="en-AU" sz="2800" dirty="0" smtClean="0"/>
              <a:t>Solution</a:t>
            </a:r>
            <a:endParaRPr lang="en-AU" sz="2800" dirty="0"/>
          </a:p>
        </p:txBody>
      </p:sp>
    </p:spTree>
    <p:extLst>
      <p:ext uri="{BB962C8B-B14F-4D97-AF65-F5344CB8AC3E}">
        <p14:creationId xmlns:p14="http://schemas.microsoft.com/office/powerpoint/2010/main" val="1881683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Reserve selection</a:t>
            </a:r>
          </a:p>
        </p:txBody>
      </p:sp>
      <p:sp>
        <p:nvSpPr>
          <p:cNvPr id="5" name="Rectangle 4"/>
          <p:cNvSpPr/>
          <p:nvPr/>
        </p:nvSpPr>
        <p:spPr>
          <a:xfrm>
            <a:off x="2286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p:cNvSpPr/>
          <p:nvPr/>
        </p:nvSpPr>
        <p:spPr>
          <a:xfrm>
            <a:off x="7874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p:nvSpPr>
        <p:spPr>
          <a:xfrm>
            <a:off x="1346200" y="17335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19050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2286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7874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13462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19050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2286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787400" y="28003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13462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19050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p:cNvSpPr/>
          <p:nvPr/>
        </p:nvSpPr>
        <p:spPr>
          <a:xfrm>
            <a:off x="2286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p:cNvSpPr/>
          <p:nvPr/>
        </p:nvSpPr>
        <p:spPr>
          <a:xfrm>
            <a:off x="7874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p:cNvSpPr/>
          <p:nvPr/>
        </p:nvSpPr>
        <p:spPr>
          <a:xfrm>
            <a:off x="13462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p:nvSpPr>
        <p:spPr>
          <a:xfrm>
            <a:off x="1905000" y="33337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p:cNvSpPr/>
          <p:nvPr/>
        </p:nvSpPr>
        <p:spPr>
          <a:xfrm>
            <a:off x="108966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117094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p:cNvSpPr/>
          <p:nvPr/>
        </p:nvSpPr>
        <p:spPr>
          <a:xfrm>
            <a:off x="125222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p:cNvSpPr/>
          <p:nvPr/>
        </p:nvSpPr>
        <p:spPr>
          <a:xfrm>
            <a:off x="133350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p:nvSpPr>
        <p:spPr>
          <a:xfrm>
            <a:off x="10896600" y="1120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p:cNvSpPr/>
          <p:nvPr/>
        </p:nvSpPr>
        <p:spPr>
          <a:xfrm>
            <a:off x="117094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p:cNvSpPr/>
          <p:nvPr/>
        </p:nvSpPr>
        <p:spPr>
          <a:xfrm>
            <a:off x="125222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p:cNvSpPr/>
          <p:nvPr/>
        </p:nvSpPr>
        <p:spPr>
          <a:xfrm>
            <a:off x="133350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10896600" y="1882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p:cNvSpPr/>
          <p:nvPr/>
        </p:nvSpPr>
        <p:spPr>
          <a:xfrm>
            <a:off x="11709400" y="1882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p:cNvSpPr/>
          <p:nvPr/>
        </p:nvSpPr>
        <p:spPr>
          <a:xfrm>
            <a:off x="12522200" y="1882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p:cNvSpPr/>
          <p:nvPr/>
        </p:nvSpPr>
        <p:spPr>
          <a:xfrm>
            <a:off x="13335000" y="1882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Rectangle 36"/>
          <p:cNvSpPr/>
          <p:nvPr/>
        </p:nvSpPr>
        <p:spPr>
          <a:xfrm>
            <a:off x="108966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Rectangle 37"/>
          <p:cNvSpPr/>
          <p:nvPr/>
        </p:nvSpPr>
        <p:spPr>
          <a:xfrm>
            <a:off x="117094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Rectangle 38"/>
          <p:cNvSpPr/>
          <p:nvPr/>
        </p:nvSpPr>
        <p:spPr>
          <a:xfrm>
            <a:off x="125222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Rectangle 39"/>
          <p:cNvSpPr/>
          <p:nvPr/>
        </p:nvSpPr>
        <p:spPr>
          <a:xfrm>
            <a:off x="13335000" y="2644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6" name="Straight Arrow Connector 45"/>
          <p:cNvCxnSpPr/>
          <p:nvPr/>
        </p:nvCxnSpPr>
        <p:spPr>
          <a:xfrm>
            <a:off x="11201400" y="2981325"/>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V="1">
            <a:off x="12814300" y="22631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2039600" y="2981325"/>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12814300" y="1577340"/>
            <a:ext cx="0" cy="6096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12014200" y="2186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12014200" y="1424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12827000" y="1424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11963400" y="21869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V="1">
            <a:off x="11963400" y="14249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Rectangle 83"/>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Rectangle 84"/>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Rectangle 85"/>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Rectangle 86"/>
          <p:cNvSpPr/>
          <p:nvPr/>
        </p:nvSpPr>
        <p:spPr>
          <a:xfrm>
            <a:off x="66802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Rectangle 87"/>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Rectangle 88"/>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Rectangle 89"/>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Rectangle 90"/>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Rectangle 91"/>
          <p:cNvSpPr/>
          <p:nvPr/>
        </p:nvSpPr>
        <p:spPr>
          <a:xfrm>
            <a:off x="72390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Rectangle 92"/>
          <p:cNvSpPr/>
          <p:nvPr/>
        </p:nvSpPr>
        <p:spPr>
          <a:xfrm>
            <a:off x="77978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Rectangle 93"/>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Rectangle 94"/>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6" name="Rectangle 95"/>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Rectangle 96"/>
          <p:cNvSpPr/>
          <p:nvPr/>
        </p:nvSpPr>
        <p:spPr>
          <a:xfrm>
            <a:off x="77978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8" name="Rectangle 97"/>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Plus 98"/>
          <p:cNvSpPr/>
          <p:nvPr/>
        </p:nvSpPr>
        <p:spPr>
          <a:xfrm>
            <a:off x="2541270" y="2312670"/>
            <a:ext cx="963930" cy="96393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Equal 99"/>
          <p:cNvSpPr/>
          <p:nvPr/>
        </p:nvSpPr>
        <p:spPr>
          <a:xfrm>
            <a:off x="5676900" y="2327910"/>
            <a:ext cx="838200" cy="838200"/>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01" name="Rectangle 100"/>
          <p:cNvSpPr/>
          <p:nvPr/>
        </p:nvSpPr>
        <p:spPr>
          <a:xfrm>
            <a:off x="3505200" y="18097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2" name="Rectangle 101"/>
          <p:cNvSpPr/>
          <p:nvPr/>
        </p:nvSpPr>
        <p:spPr>
          <a:xfrm>
            <a:off x="4064000" y="18097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3" name="Rectangle 102"/>
          <p:cNvSpPr/>
          <p:nvPr/>
        </p:nvSpPr>
        <p:spPr>
          <a:xfrm>
            <a:off x="4622800" y="18097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4" name="Rectangle 103"/>
          <p:cNvSpPr/>
          <p:nvPr/>
        </p:nvSpPr>
        <p:spPr>
          <a:xfrm>
            <a:off x="5181600" y="18097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5" name="Rectangle 104"/>
          <p:cNvSpPr/>
          <p:nvPr/>
        </p:nvSpPr>
        <p:spPr>
          <a:xfrm>
            <a:off x="3505200" y="23431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6" name="Rectangle 105"/>
          <p:cNvSpPr/>
          <p:nvPr/>
        </p:nvSpPr>
        <p:spPr>
          <a:xfrm>
            <a:off x="4064000" y="23431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7" name="Rectangle 106"/>
          <p:cNvSpPr/>
          <p:nvPr/>
        </p:nvSpPr>
        <p:spPr>
          <a:xfrm>
            <a:off x="4622800" y="23431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8" name="Rectangle 107"/>
          <p:cNvSpPr/>
          <p:nvPr/>
        </p:nvSpPr>
        <p:spPr>
          <a:xfrm>
            <a:off x="5181600" y="23431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9" name="Rectangle 108"/>
          <p:cNvSpPr/>
          <p:nvPr/>
        </p:nvSpPr>
        <p:spPr>
          <a:xfrm>
            <a:off x="3505200" y="2876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0" name="Rectangle 109"/>
          <p:cNvSpPr/>
          <p:nvPr/>
        </p:nvSpPr>
        <p:spPr>
          <a:xfrm>
            <a:off x="4064000" y="28765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1" name="Rectangle 110"/>
          <p:cNvSpPr/>
          <p:nvPr/>
        </p:nvSpPr>
        <p:spPr>
          <a:xfrm>
            <a:off x="4622800" y="2876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2" name="Rectangle 111"/>
          <p:cNvSpPr/>
          <p:nvPr/>
        </p:nvSpPr>
        <p:spPr>
          <a:xfrm>
            <a:off x="5181600" y="2876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3" name="Rectangle 112"/>
          <p:cNvSpPr/>
          <p:nvPr/>
        </p:nvSpPr>
        <p:spPr>
          <a:xfrm>
            <a:off x="3505200" y="3409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4" name="Rectangle 113"/>
          <p:cNvSpPr/>
          <p:nvPr/>
        </p:nvSpPr>
        <p:spPr>
          <a:xfrm>
            <a:off x="4064000" y="3409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5" name="Rectangle 114"/>
          <p:cNvSpPr/>
          <p:nvPr/>
        </p:nvSpPr>
        <p:spPr>
          <a:xfrm>
            <a:off x="4622800" y="3409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6" name="Rectangle 115"/>
          <p:cNvSpPr/>
          <p:nvPr/>
        </p:nvSpPr>
        <p:spPr>
          <a:xfrm>
            <a:off x="5181600" y="34099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7" name="Straight Arrow Connector 116"/>
          <p:cNvCxnSpPr/>
          <p:nvPr/>
        </p:nvCxnSpPr>
        <p:spPr>
          <a:xfrm>
            <a:off x="3733800" y="3703320"/>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p:nvPr/>
        </p:nvCxnSpPr>
        <p:spPr>
          <a:xfrm>
            <a:off x="4267200" y="3703320"/>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37338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42672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a:off x="48768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V="1">
            <a:off x="4267200" y="31432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flipV="1">
            <a:off x="4267200" y="26098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flipV="1">
            <a:off x="4851400" y="2000250"/>
            <a:ext cx="5080" cy="5715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0" y="1129040"/>
            <a:ext cx="2753446" cy="523220"/>
          </a:xfrm>
          <a:prstGeom prst="rect">
            <a:avLst/>
          </a:prstGeom>
          <a:noFill/>
        </p:spPr>
        <p:txBody>
          <a:bodyPr wrap="none" rtlCol="0">
            <a:spAutoFit/>
          </a:bodyPr>
          <a:lstStyle/>
          <a:p>
            <a:r>
              <a:rPr lang="en-AU" sz="2800" dirty="0" smtClean="0"/>
              <a:t>Habitat suitability</a:t>
            </a:r>
            <a:endParaRPr lang="en-AU" sz="2800" dirty="0"/>
          </a:p>
        </p:txBody>
      </p:sp>
      <p:sp>
        <p:nvSpPr>
          <p:cNvPr id="126" name="TextBox 125"/>
          <p:cNvSpPr txBox="1"/>
          <p:nvPr/>
        </p:nvSpPr>
        <p:spPr>
          <a:xfrm>
            <a:off x="3813673" y="1129040"/>
            <a:ext cx="1596527" cy="523220"/>
          </a:xfrm>
          <a:prstGeom prst="rect">
            <a:avLst/>
          </a:prstGeom>
          <a:noFill/>
        </p:spPr>
        <p:txBody>
          <a:bodyPr wrap="none" rtlCol="0">
            <a:spAutoFit/>
          </a:bodyPr>
          <a:lstStyle/>
          <a:p>
            <a:r>
              <a:rPr lang="en-AU" sz="2800" dirty="0" smtClean="0"/>
              <a:t>Surrogate</a:t>
            </a:r>
            <a:endParaRPr lang="en-AU" sz="2800" dirty="0"/>
          </a:p>
        </p:txBody>
      </p:sp>
      <p:sp>
        <p:nvSpPr>
          <p:cNvPr id="127" name="TextBox 126"/>
          <p:cNvSpPr txBox="1"/>
          <p:nvPr/>
        </p:nvSpPr>
        <p:spPr>
          <a:xfrm>
            <a:off x="7010400" y="1129040"/>
            <a:ext cx="1390124" cy="523220"/>
          </a:xfrm>
          <a:prstGeom prst="rect">
            <a:avLst/>
          </a:prstGeom>
          <a:noFill/>
        </p:spPr>
        <p:txBody>
          <a:bodyPr wrap="none" rtlCol="0">
            <a:spAutoFit/>
          </a:bodyPr>
          <a:lstStyle/>
          <a:p>
            <a:r>
              <a:rPr lang="en-AU" sz="2800" dirty="0" smtClean="0"/>
              <a:t>Solution</a:t>
            </a:r>
            <a:endParaRPr lang="en-AU" sz="2800" dirty="0"/>
          </a:p>
        </p:txBody>
      </p:sp>
    </p:spTree>
    <p:extLst>
      <p:ext uri="{BB962C8B-B14F-4D97-AF65-F5344CB8AC3E}">
        <p14:creationId xmlns:p14="http://schemas.microsoft.com/office/powerpoint/2010/main" val="7175518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Solution performance</a:t>
            </a:r>
            <a:endParaRPr lang="en-AU" dirty="0"/>
          </a:p>
        </p:txBody>
      </p:sp>
      <p:grpSp>
        <p:nvGrpSpPr>
          <p:cNvPr id="21" name="Group 20"/>
          <p:cNvGrpSpPr/>
          <p:nvPr/>
        </p:nvGrpSpPr>
        <p:grpSpPr>
          <a:xfrm>
            <a:off x="457200" y="1581150"/>
            <a:ext cx="2133600" cy="2057400"/>
            <a:chOff x="6680200" y="1756410"/>
            <a:chExt cx="2133600" cy="2057400"/>
          </a:xfrm>
        </p:grpSpPr>
        <p:sp>
          <p:nvSpPr>
            <p:cNvPr id="5" name="Rectangle 4"/>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66802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72390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77978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p:cNvSpPr/>
            <p:nvPr/>
          </p:nvSpPr>
          <p:spPr>
            <a:xfrm>
              <a:off x="77978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8" name="Group 37"/>
          <p:cNvGrpSpPr/>
          <p:nvPr/>
        </p:nvGrpSpPr>
        <p:grpSpPr>
          <a:xfrm>
            <a:off x="6477000" y="1581150"/>
            <a:ext cx="2133600" cy="2057400"/>
            <a:chOff x="6680200" y="1756410"/>
            <a:chExt cx="2133600" cy="2057400"/>
          </a:xfrm>
        </p:grpSpPr>
        <p:sp>
          <p:nvSpPr>
            <p:cNvPr id="22" name="Rectangle 21"/>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66802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p:cNvSpPr/>
            <p:nvPr/>
          </p:nvSpPr>
          <p:spPr>
            <a:xfrm>
              <a:off x="72390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p:cNvSpPr/>
            <p:nvPr/>
          </p:nvSpPr>
          <p:spPr>
            <a:xfrm>
              <a:off x="77978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p:cNvSpPr/>
            <p:nvPr/>
          </p:nvSpPr>
          <p:spPr>
            <a:xfrm>
              <a:off x="77978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Rectangle 36"/>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6" name="TextBox 55"/>
          <p:cNvSpPr txBox="1"/>
          <p:nvPr/>
        </p:nvSpPr>
        <p:spPr>
          <a:xfrm>
            <a:off x="76200" y="1053584"/>
            <a:ext cx="3070008" cy="461665"/>
          </a:xfrm>
          <a:prstGeom prst="rect">
            <a:avLst/>
          </a:prstGeom>
          <a:noFill/>
        </p:spPr>
        <p:txBody>
          <a:bodyPr wrap="none" rtlCol="0">
            <a:spAutoFit/>
          </a:bodyPr>
          <a:lstStyle/>
          <a:p>
            <a:r>
              <a:rPr lang="en-AU" sz="2400" dirty="0" smtClean="0"/>
              <a:t>Genetic-based solution</a:t>
            </a:r>
            <a:endParaRPr lang="en-AU" sz="2400" dirty="0"/>
          </a:p>
        </p:txBody>
      </p:sp>
      <p:sp>
        <p:nvSpPr>
          <p:cNvPr id="57" name="TextBox 56"/>
          <p:cNvSpPr txBox="1"/>
          <p:nvPr/>
        </p:nvSpPr>
        <p:spPr>
          <a:xfrm>
            <a:off x="5867400" y="1053584"/>
            <a:ext cx="3316101" cy="461665"/>
          </a:xfrm>
          <a:prstGeom prst="rect">
            <a:avLst/>
          </a:prstGeom>
          <a:noFill/>
        </p:spPr>
        <p:txBody>
          <a:bodyPr wrap="none" rtlCol="0">
            <a:spAutoFit/>
          </a:bodyPr>
          <a:lstStyle/>
          <a:p>
            <a:r>
              <a:rPr lang="en-AU" sz="2400" dirty="0" smtClean="0"/>
              <a:t>Surrogate-based solution</a:t>
            </a:r>
            <a:endParaRPr lang="en-AU" sz="2400" dirty="0"/>
          </a:p>
        </p:txBody>
      </p:sp>
    </p:spTree>
    <p:extLst>
      <p:ext uri="{BB962C8B-B14F-4D97-AF65-F5344CB8AC3E}">
        <p14:creationId xmlns:p14="http://schemas.microsoft.com/office/powerpoint/2010/main" val="24793283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Solution performance</a:t>
            </a:r>
          </a:p>
        </p:txBody>
      </p:sp>
      <p:grpSp>
        <p:nvGrpSpPr>
          <p:cNvPr id="39" name="Group 38"/>
          <p:cNvGrpSpPr/>
          <p:nvPr/>
        </p:nvGrpSpPr>
        <p:grpSpPr>
          <a:xfrm>
            <a:off x="3467100" y="1581150"/>
            <a:ext cx="2133600" cy="2057400"/>
            <a:chOff x="3505200" y="1756410"/>
            <a:chExt cx="2133600" cy="2057400"/>
          </a:xfrm>
        </p:grpSpPr>
        <p:sp>
          <p:nvSpPr>
            <p:cNvPr id="40" name="Rectangle 39"/>
            <p:cNvSpPr/>
            <p:nvPr/>
          </p:nvSpPr>
          <p:spPr>
            <a:xfrm>
              <a:off x="35052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Rectangle 40"/>
            <p:cNvSpPr/>
            <p:nvPr/>
          </p:nvSpPr>
          <p:spPr>
            <a:xfrm>
              <a:off x="40640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Rectangle 41"/>
            <p:cNvSpPr/>
            <p:nvPr/>
          </p:nvSpPr>
          <p:spPr>
            <a:xfrm>
              <a:off x="4622800" y="1756410"/>
              <a:ext cx="457200" cy="4572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Rectangle 42"/>
            <p:cNvSpPr/>
            <p:nvPr/>
          </p:nvSpPr>
          <p:spPr>
            <a:xfrm>
              <a:off x="51816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p:nvSpPr>
          <p:spPr>
            <a:xfrm>
              <a:off x="35052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Rectangle 44"/>
            <p:cNvSpPr/>
            <p:nvPr/>
          </p:nvSpPr>
          <p:spPr>
            <a:xfrm>
              <a:off x="40640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Rectangle 45"/>
            <p:cNvSpPr/>
            <p:nvPr/>
          </p:nvSpPr>
          <p:spPr>
            <a:xfrm>
              <a:off x="46228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Rectangle 46"/>
            <p:cNvSpPr/>
            <p:nvPr/>
          </p:nvSpPr>
          <p:spPr>
            <a:xfrm>
              <a:off x="51816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Rectangle 47"/>
            <p:cNvSpPr/>
            <p:nvPr/>
          </p:nvSpPr>
          <p:spPr>
            <a:xfrm>
              <a:off x="35052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Rectangle 48"/>
            <p:cNvSpPr/>
            <p:nvPr/>
          </p:nvSpPr>
          <p:spPr>
            <a:xfrm>
              <a:off x="40640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Rectangle 49"/>
            <p:cNvSpPr/>
            <p:nvPr/>
          </p:nvSpPr>
          <p:spPr>
            <a:xfrm>
              <a:off x="4622800" y="28232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Rectangle 50"/>
            <p:cNvSpPr/>
            <p:nvPr/>
          </p:nvSpPr>
          <p:spPr>
            <a:xfrm>
              <a:off x="51816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Rectangle 51"/>
            <p:cNvSpPr/>
            <p:nvPr/>
          </p:nvSpPr>
          <p:spPr>
            <a:xfrm>
              <a:off x="35052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Rectangle 52"/>
            <p:cNvSpPr/>
            <p:nvPr/>
          </p:nvSpPr>
          <p:spPr>
            <a:xfrm>
              <a:off x="40640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Rectangle 53"/>
            <p:cNvSpPr/>
            <p:nvPr/>
          </p:nvSpPr>
          <p:spPr>
            <a:xfrm>
              <a:off x="46228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Rectangle 54"/>
            <p:cNvSpPr/>
            <p:nvPr/>
          </p:nvSpPr>
          <p:spPr>
            <a:xfrm>
              <a:off x="5181600" y="33566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9" name="TextBox 58"/>
          <p:cNvSpPr txBox="1"/>
          <p:nvPr/>
        </p:nvSpPr>
        <p:spPr>
          <a:xfrm>
            <a:off x="76200" y="3798153"/>
            <a:ext cx="2752997" cy="830997"/>
          </a:xfrm>
          <a:prstGeom prst="rect">
            <a:avLst/>
          </a:prstGeom>
          <a:noFill/>
        </p:spPr>
        <p:txBody>
          <a:bodyPr wrap="none" rtlCol="0">
            <a:spAutoFit/>
          </a:bodyPr>
          <a:lstStyle/>
          <a:p>
            <a:pPr algn="ctr"/>
            <a:r>
              <a:rPr lang="en-AU" sz="2400" dirty="0" smtClean="0"/>
              <a:t>Maximum 8 units of </a:t>
            </a:r>
          </a:p>
          <a:p>
            <a:pPr algn="ctr"/>
            <a:r>
              <a:rPr lang="en-AU" sz="2400" dirty="0" smtClean="0"/>
              <a:t>connected habitat</a:t>
            </a:r>
            <a:endParaRPr lang="en-AU" sz="2400" dirty="0"/>
          </a:p>
        </p:txBody>
      </p:sp>
      <p:sp>
        <p:nvSpPr>
          <p:cNvPr id="60" name="TextBox 59"/>
          <p:cNvSpPr txBox="1"/>
          <p:nvPr/>
        </p:nvSpPr>
        <p:spPr>
          <a:xfrm>
            <a:off x="6159818" y="3714750"/>
            <a:ext cx="2752997" cy="830997"/>
          </a:xfrm>
          <a:prstGeom prst="rect">
            <a:avLst/>
          </a:prstGeom>
          <a:noFill/>
        </p:spPr>
        <p:txBody>
          <a:bodyPr wrap="none" rtlCol="0">
            <a:spAutoFit/>
          </a:bodyPr>
          <a:lstStyle/>
          <a:p>
            <a:pPr algn="ctr"/>
            <a:r>
              <a:rPr lang="en-AU" sz="2400" dirty="0" smtClean="0"/>
              <a:t>Maximum 5 units of </a:t>
            </a:r>
          </a:p>
          <a:p>
            <a:pPr algn="ctr"/>
            <a:r>
              <a:rPr lang="en-AU" sz="2400" dirty="0" smtClean="0"/>
              <a:t>connected habitat</a:t>
            </a:r>
            <a:endParaRPr lang="en-AU" sz="2400" dirty="0"/>
          </a:p>
        </p:txBody>
      </p:sp>
      <p:grpSp>
        <p:nvGrpSpPr>
          <p:cNvPr id="61" name="Group 60"/>
          <p:cNvGrpSpPr/>
          <p:nvPr/>
        </p:nvGrpSpPr>
        <p:grpSpPr>
          <a:xfrm>
            <a:off x="457200" y="1581150"/>
            <a:ext cx="2133600" cy="2057400"/>
            <a:chOff x="6680200" y="1756410"/>
            <a:chExt cx="2133600" cy="2057400"/>
          </a:xfrm>
        </p:grpSpPr>
        <p:sp>
          <p:nvSpPr>
            <p:cNvPr id="62" name="Rectangle 61"/>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Rectangle 62"/>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 name="Rectangle 63"/>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Rectangle 64"/>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Rectangle 65"/>
            <p:cNvSpPr/>
            <p:nvPr/>
          </p:nvSpPr>
          <p:spPr>
            <a:xfrm>
              <a:off x="66802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Rectangle 66"/>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Rectangle 67"/>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Rectangle 68"/>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Rectangle 69"/>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Rectangle 70"/>
            <p:cNvSpPr/>
            <p:nvPr/>
          </p:nvSpPr>
          <p:spPr>
            <a:xfrm>
              <a:off x="72390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Rectangle 71"/>
            <p:cNvSpPr/>
            <p:nvPr/>
          </p:nvSpPr>
          <p:spPr>
            <a:xfrm>
              <a:off x="77978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Rectangle 72"/>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Rectangle 73"/>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Rectangle 74"/>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 name="Rectangle 75"/>
            <p:cNvSpPr/>
            <p:nvPr/>
          </p:nvSpPr>
          <p:spPr>
            <a:xfrm>
              <a:off x="77978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7" name="Rectangle 76"/>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78" name="Group 77"/>
          <p:cNvGrpSpPr/>
          <p:nvPr/>
        </p:nvGrpSpPr>
        <p:grpSpPr>
          <a:xfrm>
            <a:off x="6477000" y="1581150"/>
            <a:ext cx="2133600" cy="2057400"/>
            <a:chOff x="6680200" y="1756410"/>
            <a:chExt cx="2133600" cy="2057400"/>
          </a:xfrm>
        </p:grpSpPr>
        <p:sp>
          <p:nvSpPr>
            <p:cNvPr id="79" name="Rectangle 78"/>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0" name="Rectangle 79"/>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Rectangle 80"/>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2" name="Rectangle 81"/>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Rectangle 82"/>
            <p:cNvSpPr/>
            <p:nvPr/>
          </p:nvSpPr>
          <p:spPr>
            <a:xfrm>
              <a:off x="66802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Rectangle 83"/>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Rectangle 84"/>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Rectangle 85"/>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Rectangle 86"/>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Rectangle 87"/>
            <p:cNvSpPr/>
            <p:nvPr/>
          </p:nvSpPr>
          <p:spPr>
            <a:xfrm>
              <a:off x="72390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Rectangle 88"/>
            <p:cNvSpPr/>
            <p:nvPr/>
          </p:nvSpPr>
          <p:spPr>
            <a:xfrm>
              <a:off x="77978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Rectangle 89"/>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Rectangle 90"/>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Rectangle 91"/>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Rectangle 92"/>
            <p:cNvSpPr/>
            <p:nvPr/>
          </p:nvSpPr>
          <p:spPr>
            <a:xfrm>
              <a:off x="77978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Rectangle 93"/>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95" name="TextBox 94"/>
          <p:cNvSpPr txBox="1"/>
          <p:nvPr/>
        </p:nvSpPr>
        <p:spPr>
          <a:xfrm>
            <a:off x="76200" y="1053584"/>
            <a:ext cx="3070008" cy="461665"/>
          </a:xfrm>
          <a:prstGeom prst="rect">
            <a:avLst/>
          </a:prstGeom>
          <a:noFill/>
        </p:spPr>
        <p:txBody>
          <a:bodyPr wrap="none" rtlCol="0">
            <a:spAutoFit/>
          </a:bodyPr>
          <a:lstStyle/>
          <a:p>
            <a:r>
              <a:rPr lang="en-AU" sz="2400" dirty="0" smtClean="0"/>
              <a:t>Genetic-based solution</a:t>
            </a:r>
            <a:endParaRPr lang="en-AU" sz="2400" dirty="0"/>
          </a:p>
        </p:txBody>
      </p:sp>
      <p:sp>
        <p:nvSpPr>
          <p:cNvPr id="96" name="TextBox 95"/>
          <p:cNvSpPr txBox="1"/>
          <p:nvPr/>
        </p:nvSpPr>
        <p:spPr>
          <a:xfrm>
            <a:off x="5867400" y="1053584"/>
            <a:ext cx="3316101" cy="461665"/>
          </a:xfrm>
          <a:prstGeom prst="rect">
            <a:avLst/>
          </a:prstGeom>
          <a:noFill/>
        </p:spPr>
        <p:txBody>
          <a:bodyPr wrap="none" rtlCol="0">
            <a:spAutoFit/>
          </a:bodyPr>
          <a:lstStyle/>
          <a:p>
            <a:r>
              <a:rPr lang="en-AU" sz="2400" dirty="0" smtClean="0"/>
              <a:t>Surrogate-based solution</a:t>
            </a:r>
            <a:endParaRPr lang="en-AU" sz="2400" dirty="0"/>
          </a:p>
        </p:txBody>
      </p:sp>
      <p:sp>
        <p:nvSpPr>
          <p:cNvPr id="4" name="Multiply 3"/>
          <p:cNvSpPr/>
          <p:nvPr/>
        </p:nvSpPr>
        <p:spPr>
          <a:xfrm>
            <a:off x="7010400" y="2647950"/>
            <a:ext cx="457200" cy="457200"/>
          </a:xfrm>
          <a:prstGeom prst="mathMultiply">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TextBox 96"/>
          <p:cNvSpPr txBox="1"/>
          <p:nvPr/>
        </p:nvSpPr>
        <p:spPr>
          <a:xfrm>
            <a:off x="3274870" y="1047750"/>
            <a:ext cx="2516330" cy="461665"/>
          </a:xfrm>
          <a:prstGeom prst="rect">
            <a:avLst/>
          </a:prstGeom>
          <a:noFill/>
        </p:spPr>
        <p:txBody>
          <a:bodyPr wrap="none" rtlCol="0">
            <a:spAutoFit/>
          </a:bodyPr>
          <a:lstStyle/>
          <a:p>
            <a:r>
              <a:rPr lang="en-AU" sz="2400" dirty="0" smtClean="0"/>
              <a:t>Dispersible habitat</a:t>
            </a:r>
            <a:endParaRPr lang="en-AU" sz="2400" dirty="0"/>
          </a:p>
        </p:txBody>
      </p:sp>
    </p:spTree>
    <p:extLst>
      <p:ext uri="{BB962C8B-B14F-4D97-AF65-F5344CB8AC3E}">
        <p14:creationId xmlns:p14="http://schemas.microsoft.com/office/powerpoint/2010/main" val="2967966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529"/>
            <a:ext cx="8229600" cy="857250"/>
          </a:xfrm>
        </p:spPr>
        <p:txBody>
          <a:bodyPr/>
          <a:lstStyle/>
          <a:p>
            <a:r>
              <a:rPr lang="en-AU" dirty="0" smtClean="0"/>
              <a:t>Data</a:t>
            </a:r>
            <a:endParaRPr lang="en-AU" dirty="0"/>
          </a:p>
        </p:txBody>
      </p:sp>
      <p:sp>
        <p:nvSpPr>
          <p:cNvPr id="3" name="Content Placeholder 2"/>
          <p:cNvSpPr>
            <a:spLocks noGrp="1"/>
          </p:cNvSpPr>
          <p:nvPr>
            <p:ph idx="1"/>
          </p:nvPr>
        </p:nvSpPr>
        <p:spPr/>
        <p:txBody>
          <a:bodyPr/>
          <a:lstStyle/>
          <a:p>
            <a:endParaRPr lang="en-AU" dirty="0"/>
          </a:p>
        </p:txBody>
      </p:sp>
      <p:pic>
        <p:nvPicPr>
          <p:cNvPr id="1026" name="Picture 2" descr="C:\Users\jhanson\Downloads\figure-latex\figure-latex\unnamed-chunk-4-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03438" y="923925"/>
            <a:ext cx="4919662"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1249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Habitat suitability models</a:t>
            </a:r>
            <a:endParaRPr lang="en-AU" dirty="0"/>
          </a:p>
        </p:txBody>
      </p:sp>
      <p:sp>
        <p:nvSpPr>
          <p:cNvPr id="4" name="Content Placeholder 3"/>
          <p:cNvSpPr>
            <a:spLocks noGrp="1"/>
          </p:cNvSpPr>
          <p:nvPr>
            <p:ph idx="1"/>
          </p:nvPr>
        </p:nvSpPr>
        <p:spPr/>
        <p:txBody>
          <a:bodyPr/>
          <a:lstStyle/>
          <a:p>
            <a:endParaRPr lang="en-AU"/>
          </a:p>
        </p:txBody>
      </p:sp>
      <p:pic>
        <p:nvPicPr>
          <p:cNvPr id="2050" name="Picture 2" descr="C:\Users\jhanson\Downloads\figure-latex\figure-latex\unnamed-chunk-5-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3263" y="989013"/>
            <a:ext cx="7737475" cy="4081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4275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54"/>
            <a:ext cx="8229600" cy="857250"/>
          </a:xfrm>
        </p:spPr>
        <p:txBody>
          <a:bodyPr>
            <a:normAutofit/>
          </a:bodyPr>
          <a:lstStyle/>
          <a:p>
            <a:r>
              <a:rPr lang="en-AU" dirty="0" smtClean="0"/>
              <a:t>Landscape resistance</a:t>
            </a:r>
            <a:endParaRPr lang="en-AU" dirty="0"/>
          </a:p>
        </p:txBody>
      </p:sp>
      <p:sp>
        <p:nvSpPr>
          <p:cNvPr id="4" name="Content Placeholder 3"/>
          <p:cNvSpPr>
            <a:spLocks noGrp="1"/>
          </p:cNvSpPr>
          <p:nvPr>
            <p:ph idx="1"/>
          </p:nvPr>
        </p:nvSpPr>
        <p:spPr/>
        <p:txBody>
          <a:bodyPr/>
          <a:lstStyle/>
          <a:p>
            <a:endParaRPr lang="en-AU"/>
          </a:p>
        </p:txBody>
      </p:sp>
      <p:pic>
        <p:nvPicPr>
          <p:cNvPr id="3074" name="Picture 2" descr="C:\Users\jhanson\Downloads\figure-latex\figure-latex\unnamed-chunk-6-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9937" y="941388"/>
            <a:ext cx="7737475" cy="4081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7670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Protected areas</a:t>
            </a:r>
            <a:endParaRPr lang="en-AU" dirty="0"/>
          </a:p>
        </p:txBody>
      </p:sp>
      <p:grpSp>
        <p:nvGrpSpPr>
          <p:cNvPr id="4" name="Group 3"/>
          <p:cNvGrpSpPr/>
          <p:nvPr/>
        </p:nvGrpSpPr>
        <p:grpSpPr>
          <a:xfrm>
            <a:off x="1342014" y="1047751"/>
            <a:ext cx="6201786" cy="3276600"/>
            <a:chOff x="1447800" y="1037035"/>
            <a:chExt cx="6459972" cy="3684191"/>
          </a:xfrm>
        </p:grpSpPr>
        <p:pic>
          <p:nvPicPr>
            <p:cNvPr id="16" name="Picture 2" descr="C:\Users\jhanson\Downloads\F2.large.jpg"/>
            <p:cNvPicPr>
              <a:picLocks noChangeAspect="1" noChangeArrowheads="1"/>
            </p:cNvPicPr>
            <p:nvPr/>
          </p:nvPicPr>
          <p:blipFill rotWithShape="1">
            <a:blip r:embed="rId2">
              <a:extLst>
                <a:ext uri="{28A0092B-C50C-407E-A947-70E740481C1C}">
                  <a14:useLocalDpi xmlns:a14="http://schemas.microsoft.com/office/drawing/2010/main" val="0"/>
                </a:ext>
              </a:extLst>
            </a:blip>
            <a:srcRect t="66867"/>
            <a:stretch/>
          </p:blipFill>
          <p:spPr bwMode="auto">
            <a:xfrm>
              <a:off x="1447800" y="1037035"/>
              <a:ext cx="6459972" cy="368419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0" y="1504950"/>
              <a:ext cx="457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8" name="TextBox 17"/>
          <p:cNvSpPr txBox="1"/>
          <p:nvPr/>
        </p:nvSpPr>
        <p:spPr>
          <a:xfrm>
            <a:off x="4793226" y="4765705"/>
            <a:ext cx="4350774" cy="369332"/>
          </a:xfrm>
          <a:prstGeom prst="rect">
            <a:avLst/>
          </a:prstGeom>
          <a:noFill/>
        </p:spPr>
        <p:txBody>
          <a:bodyPr wrap="square" rtlCol="0">
            <a:spAutoFit/>
          </a:bodyPr>
          <a:lstStyle/>
          <a:p>
            <a:r>
              <a:rPr lang="en-AU" dirty="0"/>
              <a:t>Runge </a:t>
            </a:r>
            <a:r>
              <a:rPr lang="en-AU" i="1" dirty="0" smtClean="0"/>
              <a:t>et al.</a:t>
            </a:r>
            <a:r>
              <a:rPr lang="en-AU" dirty="0" smtClean="0"/>
              <a:t> (2015) </a:t>
            </a:r>
            <a:r>
              <a:rPr lang="en-AU" i="1" dirty="0" smtClean="0"/>
              <a:t>Science</a:t>
            </a:r>
            <a:r>
              <a:rPr lang="en-AU" dirty="0"/>
              <a:t>, </a:t>
            </a:r>
            <a:r>
              <a:rPr lang="en-AU" b="1" dirty="0"/>
              <a:t>350</a:t>
            </a:r>
            <a:r>
              <a:rPr lang="en-AU" dirty="0"/>
              <a:t>: 1255-1258.</a:t>
            </a:r>
          </a:p>
        </p:txBody>
      </p:sp>
    </p:spTree>
    <p:extLst>
      <p:ext uri="{BB962C8B-B14F-4D97-AF65-F5344CB8AC3E}">
        <p14:creationId xmlns:p14="http://schemas.microsoft.com/office/powerpoint/2010/main" val="11983648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Calibration</a:t>
            </a:r>
            <a:endParaRPr lang="en-AU" dirty="0"/>
          </a:p>
        </p:txBody>
      </p:sp>
      <p:pic>
        <p:nvPicPr>
          <p:cNvPr id="4098" name="Picture 2" descr="C:\Users\jhanson\Downloads\figure-latex\figure-latex\unnamed-chunk-7-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56" t="870" r="1466" b="51067"/>
          <a:stretch/>
        </p:blipFill>
        <p:spPr bwMode="auto">
          <a:xfrm>
            <a:off x="437580" y="1180147"/>
            <a:ext cx="4042980" cy="3201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997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Calibration</a:t>
            </a:r>
            <a:endParaRPr lang="en-AU" dirty="0"/>
          </a:p>
        </p:txBody>
      </p:sp>
      <p:pic>
        <p:nvPicPr>
          <p:cNvPr id="4098" name="Picture 2" descr="C:\Users\jhanson\Downloads\figure-latex\figure-latex\unnamed-chunk-7-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56" t="870" r="1466" b="51067"/>
          <a:stretch/>
        </p:blipFill>
        <p:spPr bwMode="auto">
          <a:xfrm>
            <a:off x="437580" y="1180147"/>
            <a:ext cx="4042980" cy="32019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Users\jhanson\Downloads\figure-latex\figure-latex\unnamed-chunk-7-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803" t="51546" r="1657" b="979"/>
          <a:stretch/>
        </p:blipFill>
        <p:spPr bwMode="auto">
          <a:xfrm>
            <a:off x="4860581" y="1199948"/>
            <a:ext cx="3970173" cy="3162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15943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Effective for some species?</a:t>
            </a:r>
            <a:endParaRPr lang="en-AU" dirty="0"/>
          </a:p>
        </p:txBody>
      </p:sp>
      <p:sp>
        <p:nvSpPr>
          <p:cNvPr id="3" name="Content Placeholder 2"/>
          <p:cNvSpPr>
            <a:spLocks noGrp="1"/>
          </p:cNvSpPr>
          <p:nvPr>
            <p:ph idx="1"/>
          </p:nvPr>
        </p:nvSpPr>
        <p:spPr/>
        <p:txBody>
          <a:bodyPr/>
          <a:lstStyle/>
          <a:p>
            <a:endParaRPr lang="en-AU"/>
          </a:p>
        </p:txBody>
      </p:sp>
      <p:pic>
        <p:nvPicPr>
          <p:cNvPr id="5122" name="Picture 2" descr="C:\Users\jhanson\Downloads\figure-latex\figure-latex\unnamed-chunk-8-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1285" y="1755458"/>
            <a:ext cx="8701430" cy="268237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caution symbol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3487" y="407466"/>
            <a:ext cx="555253" cy="5089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caution symbol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94320" y="395461"/>
            <a:ext cx="568349" cy="520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803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Habitat as a surrogate for gene flow </a:t>
            </a:r>
            <a:endParaRPr lang="en-AU" dirty="0"/>
          </a:p>
        </p:txBody>
      </p:sp>
      <p:sp>
        <p:nvSpPr>
          <p:cNvPr id="3" name="Content Placeholder 2"/>
          <p:cNvSpPr>
            <a:spLocks noGrp="1"/>
          </p:cNvSpPr>
          <p:nvPr>
            <p:ph idx="1"/>
          </p:nvPr>
        </p:nvSpPr>
        <p:spPr>
          <a:xfrm>
            <a:off x="457200" y="1200151"/>
            <a:ext cx="5181600" cy="3690504"/>
          </a:xfrm>
        </p:spPr>
        <p:txBody>
          <a:bodyPr>
            <a:normAutofit fontScale="92500" lnSpcReduction="20000"/>
          </a:bodyPr>
          <a:lstStyle/>
          <a:p>
            <a:r>
              <a:rPr lang="en-AU" dirty="0" smtClean="0"/>
              <a:t>Might work for some species</a:t>
            </a:r>
          </a:p>
          <a:p>
            <a:endParaRPr lang="en-AU" dirty="0"/>
          </a:p>
          <a:p>
            <a:r>
              <a:rPr lang="en-AU" dirty="0" smtClean="0"/>
              <a:t>Complicated by dispersal mechanisms</a:t>
            </a:r>
          </a:p>
          <a:p>
            <a:endParaRPr lang="en-AU" dirty="0" smtClean="0"/>
          </a:p>
          <a:p>
            <a:r>
              <a:rPr lang="en-AU" dirty="0" smtClean="0"/>
              <a:t>Incorporate species-specific connectivity into prioritizations</a:t>
            </a:r>
            <a:endParaRPr lang="en-AU" dirty="0"/>
          </a:p>
        </p:txBody>
      </p:sp>
      <p:pic>
        <p:nvPicPr>
          <p:cNvPr id="6150" name="Picture 6" descr="https://s-media-cache-ak0.pinimg.com/originals/ec/43/b7/ec43b7946f6259219b402e88922219c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13506" y="2651760"/>
            <a:ext cx="2430494" cy="249174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ttps://upload.wikimedia.org/wikipedia/commons/7/7e/Saxifraga_stellaris_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3506" y="1031431"/>
            <a:ext cx="2430494" cy="1620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6829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Global conservation of realized niches</a:t>
            </a:r>
            <a:endParaRPr lang="en-AU" dirty="0"/>
          </a:p>
        </p:txBody>
      </p:sp>
      <p:sp>
        <p:nvSpPr>
          <p:cNvPr id="3" name="Content Placeholder 2"/>
          <p:cNvSpPr>
            <a:spLocks noGrp="1"/>
          </p:cNvSpPr>
          <p:nvPr>
            <p:ph idx="1"/>
          </p:nvPr>
        </p:nvSpPr>
        <p:spPr/>
        <p:txBody>
          <a:bodyPr/>
          <a:lstStyle/>
          <a:p>
            <a:r>
              <a:rPr lang="en-AU" dirty="0" smtClean="0"/>
              <a:t>How well are species’ realized niches conserved in protected areas?</a:t>
            </a:r>
          </a:p>
          <a:p>
            <a:endParaRPr lang="en-AU" dirty="0"/>
          </a:p>
          <a:p>
            <a:r>
              <a:rPr lang="en-AU" dirty="0" smtClean="0"/>
              <a:t>Which places offer the greatest conservation benefit?</a:t>
            </a:r>
            <a:endParaRPr lang="en-AU" dirty="0"/>
          </a:p>
        </p:txBody>
      </p:sp>
      <p:sp>
        <p:nvSpPr>
          <p:cNvPr id="4" name="TextBox 3"/>
          <p:cNvSpPr txBox="1"/>
          <p:nvPr/>
        </p:nvSpPr>
        <p:spPr>
          <a:xfrm>
            <a:off x="6270535" y="4753840"/>
            <a:ext cx="2857449" cy="369332"/>
          </a:xfrm>
          <a:prstGeom prst="rect">
            <a:avLst/>
          </a:prstGeom>
          <a:noFill/>
        </p:spPr>
        <p:txBody>
          <a:bodyPr wrap="none" rtlCol="0">
            <a:spAutoFit/>
          </a:bodyPr>
          <a:lstStyle/>
          <a:p>
            <a:r>
              <a:rPr lang="en-AU" dirty="0" smtClean="0"/>
              <a:t>Hanson </a:t>
            </a:r>
            <a:r>
              <a:rPr lang="en-AU" i="1" dirty="0" smtClean="0"/>
              <a:t>et al.</a:t>
            </a:r>
            <a:r>
              <a:rPr lang="en-AU" dirty="0" smtClean="0"/>
              <a:t> (2017) </a:t>
            </a:r>
            <a:r>
              <a:rPr lang="en-AU" i="1" dirty="0" smtClean="0"/>
              <a:t>In prep</a:t>
            </a:r>
            <a:r>
              <a:rPr lang="en-AU" dirty="0" smtClean="0"/>
              <a:t>.</a:t>
            </a:r>
            <a:endParaRPr lang="en-AU" dirty="0"/>
          </a:p>
        </p:txBody>
      </p:sp>
    </p:spTree>
    <p:extLst>
      <p:ext uri="{BB962C8B-B14F-4D97-AF65-F5344CB8AC3E}">
        <p14:creationId xmlns:p14="http://schemas.microsoft.com/office/powerpoint/2010/main" val="2720078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Niche representation metrics</a:t>
            </a:r>
            <a:endParaRPr lang="en-AU" dirty="0"/>
          </a:p>
        </p:txBody>
      </p:sp>
      <p:pic>
        <p:nvPicPr>
          <p:cNvPr id="12291" name="Picture 3" descr="C:\Users\jhanson\Documents\GitHub\realized-niche-conservation\code\rmarkdown\slides_files\figure-latex\unnamed-chunk-4-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2417" r="66786"/>
          <a:stretch/>
        </p:blipFill>
        <p:spPr bwMode="auto">
          <a:xfrm>
            <a:off x="6248400" y="1522567"/>
            <a:ext cx="2514599" cy="25731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jhanson\Documents\GitHub\realized-niche-conservation\code\rmarkdown\slides_files\figure-latex\unnamed-chunk-4-1.png"/>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t="5725" r="66447" b="49149"/>
          <a:stretch/>
        </p:blipFill>
        <p:spPr bwMode="auto">
          <a:xfrm>
            <a:off x="3276600" y="1527639"/>
            <a:ext cx="2514600" cy="241571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57200" y="1047750"/>
            <a:ext cx="2366353" cy="461665"/>
          </a:xfrm>
          <a:prstGeom prst="rect">
            <a:avLst/>
          </a:prstGeom>
          <a:noFill/>
        </p:spPr>
        <p:txBody>
          <a:bodyPr wrap="none" rtlCol="0">
            <a:spAutoFit/>
          </a:bodyPr>
          <a:lstStyle/>
          <a:p>
            <a:r>
              <a:rPr lang="en-AU" sz="2400" dirty="0" smtClean="0"/>
              <a:t>Bulmer’s fruit bat</a:t>
            </a:r>
            <a:endParaRPr lang="en-AU" sz="2400" dirty="0"/>
          </a:p>
        </p:txBody>
      </p:sp>
      <p:sp>
        <p:nvSpPr>
          <p:cNvPr id="4" name="TextBox 3"/>
          <p:cNvSpPr txBox="1"/>
          <p:nvPr/>
        </p:nvSpPr>
        <p:spPr>
          <a:xfrm>
            <a:off x="3289139" y="4171950"/>
            <a:ext cx="2369559" cy="830997"/>
          </a:xfrm>
          <a:prstGeom prst="rect">
            <a:avLst/>
          </a:prstGeom>
          <a:noFill/>
        </p:spPr>
        <p:txBody>
          <a:bodyPr wrap="none" rtlCol="0">
            <a:spAutoFit/>
          </a:bodyPr>
          <a:lstStyle/>
          <a:p>
            <a:r>
              <a:rPr lang="en-AU" sz="2400" dirty="0" smtClean="0"/>
              <a:t>Niche variation </a:t>
            </a:r>
          </a:p>
          <a:p>
            <a:r>
              <a:rPr lang="en-AU" sz="2400" dirty="0" smtClean="0"/>
              <a:t>sampled = 0.01 %</a:t>
            </a:r>
            <a:endParaRPr lang="en-AU" sz="2400" dirty="0"/>
          </a:p>
        </p:txBody>
      </p:sp>
      <p:sp>
        <p:nvSpPr>
          <p:cNvPr id="5" name="TextBox 4"/>
          <p:cNvSpPr txBox="1"/>
          <p:nvPr/>
        </p:nvSpPr>
        <p:spPr>
          <a:xfrm>
            <a:off x="6629400" y="4171950"/>
            <a:ext cx="2369175" cy="830997"/>
          </a:xfrm>
          <a:prstGeom prst="rect">
            <a:avLst/>
          </a:prstGeom>
          <a:noFill/>
        </p:spPr>
        <p:txBody>
          <a:bodyPr wrap="none" rtlCol="0">
            <a:spAutoFit/>
          </a:bodyPr>
          <a:lstStyle/>
          <a:p>
            <a:r>
              <a:rPr lang="en-AU" sz="2400" dirty="0" smtClean="0"/>
              <a:t>Niche volume </a:t>
            </a:r>
          </a:p>
          <a:p>
            <a:r>
              <a:rPr lang="en-AU" sz="2400" dirty="0" smtClean="0"/>
              <a:t>protected  = 53 %</a:t>
            </a:r>
            <a:endParaRPr lang="en-AU" sz="2400" dirty="0"/>
          </a:p>
        </p:txBody>
      </p:sp>
      <p:sp>
        <p:nvSpPr>
          <p:cNvPr id="7" name="TextBox 6"/>
          <p:cNvSpPr txBox="1"/>
          <p:nvPr/>
        </p:nvSpPr>
        <p:spPr>
          <a:xfrm>
            <a:off x="3352800" y="1047750"/>
            <a:ext cx="2393732" cy="461665"/>
          </a:xfrm>
          <a:prstGeom prst="rect">
            <a:avLst/>
          </a:prstGeom>
          <a:noFill/>
        </p:spPr>
        <p:txBody>
          <a:bodyPr wrap="none" rtlCol="0">
            <a:spAutoFit/>
          </a:bodyPr>
          <a:lstStyle/>
          <a:p>
            <a:r>
              <a:rPr lang="en-AU" sz="2400" dirty="0" smtClean="0"/>
              <a:t>Geographic space</a:t>
            </a:r>
          </a:p>
        </p:txBody>
      </p:sp>
      <p:sp>
        <p:nvSpPr>
          <p:cNvPr id="9" name="TextBox 8"/>
          <p:cNvSpPr txBox="1"/>
          <p:nvPr/>
        </p:nvSpPr>
        <p:spPr>
          <a:xfrm>
            <a:off x="6781800" y="1047750"/>
            <a:ext cx="1681871" cy="461665"/>
          </a:xfrm>
          <a:prstGeom prst="rect">
            <a:avLst/>
          </a:prstGeom>
          <a:noFill/>
        </p:spPr>
        <p:txBody>
          <a:bodyPr wrap="none" rtlCol="0">
            <a:spAutoFit/>
          </a:bodyPr>
          <a:lstStyle/>
          <a:p>
            <a:r>
              <a:rPr lang="en-AU" sz="2400" dirty="0" smtClean="0"/>
              <a:t>Niche space</a:t>
            </a:r>
          </a:p>
        </p:txBody>
      </p:sp>
      <p:pic>
        <p:nvPicPr>
          <p:cNvPr id="26626" name="Picture 2" descr="http://www.edgeofexistence.org/mammals/images/pics/aproteles_bulmerae_larg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912" y="1646498"/>
            <a:ext cx="1657350" cy="247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24529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Niche representation metrics</a:t>
            </a:r>
            <a:endParaRPr lang="en-AU" dirty="0"/>
          </a:p>
        </p:txBody>
      </p:sp>
      <p:pic>
        <p:nvPicPr>
          <p:cNvPr id="12291" name="Picture 3" descr="C:\Users\jhanson\Documents\GitHub\realized-niche-conservation\code\rmarkdown\slides_files\figure-latex\unnamed-chunk-4-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341" t="52417" r="33318"/>
          <a:stretch/>
        </p:blipFill>
        <p:spPr bwMode="auto">
          <a:xfrm>
            <a:off x="6314954" y="1522567"/>
            <a:ext cx="2524246" cy="25731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jhanson\Documents\GitHub\realized-niche-conservation\code\rmarkdown\slides_files\figure-latex\unnamed-chunk-4-1.png"/>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l="33860" t="5725" r="33448" b="49149"/>
          <a:stretch/>
        </p:blipFill>
        <p:spPr bwMode="auto">
          <a:xfrm>
            <a:off x="3352800" y="1527639"/>
            <a:ext cx="2450135" cy="241571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57200" y="1047750"/>
            <a:ext cx="2286000" cy="830997"/>
          </a:xfrm>
          <a:prstGeom prst="rect">
            <a:avLst/>
          </a:prstGeom>
          <a:noFill/>
        </p:spPr>
        <p:txBody>
          <a:bodyPr wrap="square" rtlCol="0">
            <a:spAutoFit/>
          </a:bodyPr>
          <a:lstStyle/>
          <a:p>
            <a:pPr algn="ctr"/>
            <a:r>
              <a:rPr lang="en-AU" sz="2400" dirty="0" smtClean="0"/>
              <a:t>Chinese giant </a:t>
            </a:r>
            <a:br>
              <a:rPr lang="en-AU" sz="2400" dirty="0" smtClean="0"/>
            </a:br>
            <a:r>
              <a:rPr lang="en-AU" sz="2400" dirty="0" smtClean="0"/>
              <a:t>salamander</a:t>
            </a:r>
            <a:endParaRPr lang="en-AU" sz="2400" dirty="0"/>
          </a:p>
        </p:txBody>
      </p:sp>
      <p:sp>
        <p:nvSpPr>
          <p:cNvPr id="4" name="TextBox 3"/>
          <p:cNvSpPr txBox="1"/>
          <p:nvPr/>
        </p:nvSpPr>
        <p:spPr>
          <a:xfrm>
            <a:off x="3289139" y="4171950"/>
            <a:ext cx="2525050" cy="830997"/>
          </a:xfrm>
          <a:prstGeom prst="rect">
            <a:avLst/>
          </a:prstGeom>
          <a:noFill/>
        </p:spPr>
        <p:txBody>
          <a:bodyPr wrap="none" rtlCol="0">
            <a:spAutoFit/>
          </a:bodyPr>
          <a:lstStyle/>
          <a:p>
            <a:r>
              <a:rPr lang="en-AU" sz="2400" dirty="0" smtClean="0"/>
              <a:t>Niche variation </a:t>
            </a:r>
          </a:p>
          <a:p>
            <a:r>
              <a:rPr lang="en-AU" sz="2400" dirty="0" smtClean="0"/>
              <a:t>sampled = 98.22 %</a:t>
            </a:r>
            <a:endParaRPr lang="en-AU" sz="2400" dirty="0"/>
          </a:p>
        </p:txBody>
      </p:sp>
      <p:sp>
        <p:nvSpPr>
          <p:cNvPr id="5" name="TextBox 4"/>
          <p:cNvSpPr txBox="1"/>
          <p:nvPr/>
        </p:nvSpPr>
        <p:spPr>
          <a:xfrm>
            <a:off x="6324600" y="4171950"/>
            <a:ext cx="2757101" cy="830997"/>
          </a:xfrm>
          <a:prstGeom prst="rect">
            <a:avLst/>
          </a:prstGeom>
          <a:noFill/>
        </p:spPr>
        <p:txBody>
          <a:bodyPr wrap="none" rtlCol="0">
            <a:spAutoFit/>
          </a:bodyPr>
          <a:lstStyle/>
          <a:p>
            <a:r>
              <a:rPr lang="en-AU" sz="2400" dirty="0" smtClean="0"/>
              <a:t>Niche volume </a:t>
            </a:r>
          </a:p>
          <a:p>
            <a:r>
              <a:rPr lang="en-AU" sz="2400" dirty="0" smtClean="0"/>
              <a:t>protected  = 14.01 %</a:t>
            </a:r>
            <a:endParaRPr lang="en-AU" sz="2400" dirty="0"/>
          </a:p>
        </p:txBody>
      </p:sp>
      <p:sp>
        <p:nvSpPr>
          <p:cNvPr id="7" name="TextBox 6"/>
          <p:cNvSpPr txBox="1"/>
          <p:nvPr/>
        </p:nvSpPr>
        <p:spPr>
          <a:xfrm>
            <a:off x="3352800" y="1047750"/>
            <a:ext cx="2393732" cy="461665"/>
          </a:xfrm>
          <a:prstGeom prst="rect">
            <a:avLst/>
          </a:prstGeom>
          <a:noFill/>
        </p:spPr>
        <p:txBody>
          <a:bodyPr wrap="none" rtlCol="0">
            <a:spAutoFit/>
          </a:bodyPr>
          <a:lstStyle/>
          <a:p>
            <a:r>
              <a:rPr lang="en-AU" sz="2400" dirty="0" smtClean="0"/>
              <a:t>Geographic space</a:t>
            </a:r>
          </a:p>
        </p:txBody>
      </p:sp>
      <p:sp>
        <p:nvSpPr>
          <p:cNvPr id="9" name="TextBox 8"/>
          <p:cNvSpPr txBox="1"/>
          <p:nvPr/>
        </p:nvSpPr>
        <p:spPr>
          <a:xfrm>
            <a:off x="6781800" y="1047750"/>
            <a:ext cx="1681871" cy="461665"/>
          </a:xfrm>
          <a:prstGeom prst="rect">
            <a:avLst/>
          </a:prstGeom>
          <a:noFill/>
        </p:spPr>
        <p:txBody>
          <a:bodyPr wrap="none" rtlCol="0">
            <a:spAutoFit/>
          </a:bodyPr>
          <a:lstStyle/>
          <a:p>
            <a:r>
              <a:rPr lang="en-AU" sz="2400" dirty="0" smtClean="0"/>
              <a:t>Niche space</a:t>
            </a:r>
          </a:p>
        </p:txBody>
      </p:sp>
      <p:pic>
        <p:nvPicPr>
          <p:cNvPr id="27650" name="Picture 2" descr="Image result for chinese giant salamand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2160389"/>
            <a:ext cx="2898775" cy="1630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388220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Niche representation metrics</a:t>
            </a:r>
            <a:endParaRPr lang="en-AU" dirty="0"/>
          </a:p>
        </p:txBody>
      </p:sp>
      <p:pic>
        <p:nvPicPr>
          <p:cNvPr id="12291" name="Picture 3" descr="C:\Users\jhanson\Documents\GitHub\realized-niche-conservation\code\rmarkdown\slides_files\figure-latex\unnamed-chunk-4-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6394" t="52417" r="552"/>
          <a:stretch/>
        </p:blipFill>
        <p:spPr bwMode="auto">
          <a:xfrm>
            <a:off x="6400800" y="1522567"/>
            <a:ext cx="2502544" cy="25731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jhanson\Documents\GitHub\realized-niche-conservation\code\rmarkdown\slides_files\figure-latex\unnamed-chunk-4-1.png"/>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l="67889" t="5725" r="605" b="49149"/>
          <a:stretch/>
        </p:blipFill>
        <p:spPr bwMode="auto">
          <a:xfrm>
            <a:off x="3352800" y="1527639"/>
            <a:ext cx="2361234" cy="241571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57200" y="1047750"/>
            <a:ext cx="2286000" cy="830997"/>
          </a:xfrm>
          <a:prstGeom prst="rect">
            <a:avLst/>
          </a:prstGeom>
          <a:noFill/>
        </p:spPr>
        <p:txBody>
          <a:bodyPr wrap="square" rtlCol="0">
            <a:spAutoFit/>
          </a:bodyPr>
          <a:lstStyle/>
          <a:p>
            <a:pPr algn="ctr"/>
            <a:r>
              <a:rPr lang="en-AU" sz="2400" dirty="0" smtClean="0"/>
              <a:t>Variegated</a:t>
            </a:r>
          </a:p>
          <a:p>
            <a:pPr algn="ctr"/>
            <a:r>
              <a:rPr lang="en-AU" sz="2400" dirty="0" smtClean="0"/>
              <a:t>tinamou</a:t>
            </a:r>
            <a:endParaRPr lang="en-AU" sz="2400" dirty="0"/>
          </a:p>
        </p:txBody>
      </p:sp>
      <p:sp>
        <p:nvSpPr>
          <p:cNvPr id="4" name="TextBox 3"/>
          <p:cNvSpPr txBox="1"/>
          <p:nvPr/>
        </p:nvSpPr>
        <p:spPr>
          <a:xfrm>
            <a:off x="3289139" y="4171950"/>
            <a:ext cx="2525050" cy="830997"/>
          </a:xfrm>
          <a:prstGeom prst="rect">
            <a:avLst/>
          </a:prstGeom>
          <a:noFill/>
        </p:spPr>
        <p:txBody>
          <a:bodyPr wrap="none" rtlCol="0">
            <a:spAutoFit/>
          </a:bodyPr>
          <a:lstStyle/>
          <a:p>
            <a:r>
              <a:rPr lang="en-AU" sz="2400" dirty="0" smtClean="0"/>
              <a:t>Niche variation </a:t>
            </a:r>
          </a:p>
          <a:p>
            <a:r>
              <a:rPr lang="en-AU" sz="2400" dirty="0" smtClean="0"/>
              <a:t>sampled = 98.22 %</a:t>
            </a:r>
            <a:endParaRPr lang="en-AU" sz="2400" dirty="0"/>
          </a:p>
        </p:txBody>
      </p:sp>
      <p:sp>
        <p:nvSpPr>
          <p:cNvPr id="5" name="TextBox 4"/>
          <p:cNvSpPr txBox="1"/>
          <p:nvPr/>
        </p:nvSpPr>
        <p:spPr>
          <a:xfrm>
            <a:off x="6324600" y="4171950"/>
            <a:ext cx="2688172" cy="830997"/>
          </a:xfrm>
          <a:prstGeom prst="rect">
            <a:avLst/>
          </a:prstGeom>
          <a:noFill/>
        </p:spPr>
        <p:txBody>
          <a:bodyPr wrap="none" rtlCol="0">
            <a:spAutoFit/>
          </a:bodyPr>
          <a:lstStyle/>
          <a:p>
            <a:r>
              <a:rPr lang="en-AU" sz="2400" dirty="0" smtClean="0"/>
              <a:t>Niche volume </a:t>
            </a:r>
          </a:p>
          <a:p>
            <a:r>
              <a:rPr lang="en-AU" sz="2400" dirty="0" smtClean="0"/>
              <a:t>protected  =75.59 %</a:t>
            </a:r>
            <a:endParaRPr lang="en-AU" sz="2400" dirty="0"/>
          </a:p>
        </p:txBody>
      </p:sp>
      <p:sp>
        <p:nvSpPr>
          <p:cNvPr id="7" name="TextBox 6"/>
          <p:cNvSpPr txBox="1"/>
          <p:nvPr/>
        </p:nvSpPr>
        <p:spPr>
          <a:xfrm>
            <a:off x="3352800" y="1047750"/>
            <a:ext cx="2393732" cy="461665"/>
          </a:xfrm>
          <a:prstGeom prst="rect">
            <a:avLst/>
          </a:prstGeom>
          <a:noFill/>
        </p:spPr>
        <p:txBody>
          <a:bodyPr wrap="none" rtlCol="0">
            <a:spAutoFit/>
          </a:bodyPr>
          <a:lstStyle/>
          <a:p>
            <a:r>
              <a:rPr lang="en-AU" sz="2400" dirty="0" smtClean="0"/>
              <a:t>Geographic space</a:t>
            </a:r>
          </a:p>
        </p:txBody>
      </p:sp>
      <p:sp>
        <p:nvSpPr>
          <p:cNvPr id="9" name="TextBox 8"/>
          <p:cNvSpPr txBox="1"/>
          <p:nvPr/>
        </p:nvSpPr>
        <p:spPr>
          <a:xfrm>
            <a:off x="6781800" y="1047750"/>
            <a:ext cx="1681871" cy="461665"/>
          </a:xfrm>
          <a:prstGeom prst="rect">
            <a:avLst/>
          </a:prstGeom>
          <a:noFill/>
        </p:spPr>
        <p:txBody>
          <a:bodyPr wrap="none" rtlCol="0">
            <a:spAutoFit/>
          </a:bodyPr>
          <a:lstStyle/>
          <a:p>
            <a:r>
              <a:rPr lang="en-AU" sz="2400" dirty="0" smtClean="0"/>
              <a:t>Niche space</a:t>
            </a:r>
          </a:p>
        </p:txBody>
      </p:sp>
      <p:pic>
        <p:nvPicPr>
          <p:cNvPr id="28674" name="Picture 2" descr="https://s-media-cache-ak0.pinimg.com/736x/c1/18/c1/c118c1c30665e133fa4af4eb3f450737.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885950"/>
            <a:ext cx="3044825" cy="2027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5772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Global niche representation</a:t>
            </a:r>
            <a:endParaRPr lang="en-AU" dirty="0"/>
          </a:p>
        </p:txBody>
      </p:sp>
      <p:pic>
        <p:nvPicPr>
          <p:cNvPr id="13315" name="Picture 3" descr="C:\Users\jhanson\Documents\GitHub\realized-niche-conservation\code\rmarkdown\slides_files\figure-latex\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397" t="1848" r="1825" b="2346"/>
          <a:stretch/>
        </p:blipFill>
        <p:spPr bwMode="auto">
          <a:xfrm>
            <a:off x="127322" y="1194748"/>
            <a:ext cx="8819908" cy="335820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833446" y="1041009"/>
            <a:ext cx="3847514" cy="35802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30337431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Global niche representation</a:t>
            </a:r>
            <a:endParaRPr lang="en-AU" dirty="0"/>
          </a:p>
        </p:txBody>
      </p:sp>
      <p:pic>
        <p:nvPicPr>
          <p:cNvPr id="13315" name="Picture 3" descr="C:\Users\jhanson\Documents\GitHub\realized-niche-conservation\code\rmarkdown\slides_files\figure-latex\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397" t="1848" r="1825" b="2346"/>
          <a:stretch/>
        </p:blipFill>
        <p:spPr bwMode="auto">
          <a:xfrm>
            <a:off x="127322" y="1194748"/>
            <a:ext cx="8819908" cy="3358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71632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Reserve Selection</a:t>
            </a:r>
            <a:endParaRPr lang="en-AU" dirty="0"/>
          </a:p>
        </p:txBody>
      </p:sp>
      <p:sp>
        <p:nvSpPr>
          <p:cNvPr id="5" name="Rectangle 4"/>
          <p:cNvSpPr/>
          <p:nvPr/>
        </p:nvSpPr>
        <p:spPr>
          <a:xfrm>
            <a:off x="716096" y="1435600"/>
            <a:ext cx="7711808" cy="32959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Oval 5"/>
          <p:cNvSpPr/>
          <p:nvPr/>
        </p:nvSpPr>
        <p:spPr>
          <a:xfrm>
            <a:off x="3747864" y="3025817"/>
            <a:ext cx="1627943" cy="1117345"/>
          </a:xfrm>
          <a:prstGeom prst="ellipse">
            <a:avLst/>
          </a:prstGeom>
          <a:solidFill>
            <a:srgbClr val="00206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Oval 7"/>
          <p:cNvSpPr/>
          <p:nvPr/>
        </p:nvSpPr>
        <p:spPr>
          <a:xfrm>
            <a:off x="1320848" y="1700905"/>
            <a:ext cx="1657509" cy="1137638"/>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p:cNvSpPr/>
          <p:nvPr/>
        </p:nvSpPr>
        <p:spPr>
          <a:xfrm>
            <a:off x="2261661" y="1768812"/>
            <a:ext cx="1657509" cy="1137638"/>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p:cNvSpPr/>
          <p:nvPr/>
        </p:nvSpPr>
        <p:spPr>
          <a:xfrm>
            <a:off x="5718192" y="1787502"/>
            <a:ext cx="1651732" cy="1133672"/>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p:cNvSpPr/>
          <p:nvPr/>
        </p:nvSpPr>
        <p:spPr>
          <a:xfrm>
            <a:off x="6153557" y="1987260"/>
            <a:ext cx="1651732" cy="1133672"/>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p:cNvSpPr/>
          <p:nvPr/>
        </p:nvSpPr>
        <p:spPr>
          <a:xfrm>
            <a:off x="6674830" y="1855408"/>
            <a:ext cx="1651732" cy="1133672"/>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Oval 15"/>
          <p:cNvSpPr/>
          <p:nvPr/>
        </p:nvSpPr>
        <p:spPr>
          <a:xfrm>
            <a:off x="4106112" y="3337824"/>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7" name="Oval 16"/>
          <p:cNvSpPr/>
          <p:nvPr/>
        </p:nvSpPr>
        <p:spPr>
          <a:xfrm>
            <a:off x="1801929" y="1900237"/>
            <a:ext cx="1657378" cy="1137884"/>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Tree>
    <p:extLst>
      <p:ext uri="{BB962C8B-B14F-4D97-AF65-F5344CB8AC3E}">
        <p14:creationId xmlns:p14="http://schemas.microsoft.com/office/powerpoint/2010/main" val="27506205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descr="C:\Users\jhanson\Documents\GitHub\realized-niche-conservation\code\rmarkdown\slides_files\figure-latex\unnamed-chunk-6-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605" r="3125"/>
          <a:stretch/>
        </p:blipFill>
        <p:spPr bwMode="auto">
          <a:xfrm>
            <a:off x="495299" y="91672"/>
            <a:ext cx="8115301" cy="4842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64411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Species missing from protected areas</a:t>
            </a:r>
            <a:endParaRPr lang="en-AU" dirty="0"/>
          </a:p>
        </p:txBody>
      </p:sp>
      <p:sp>
        <p:nvSpPr>
          <p:cNvPr id="3" name="Content Placeholder 2"/>
          <p:cNvSpPr>
            <a:spLocks noGrp="1"/>
          </p:cNvSpPr>
          <p:nvPr>
            <p:ph idx="1"/>
          </p:nvPr>
        </p:nvSpPr>
        <p:spPr/>
        <p:txBody>
          <a:bodyPr/>
          <a:lstStyle/>
          <a:p>
            <a:endParaRPr lang="en-AU"/>
          </a:p>
        </p:txBody>
      </p:sp>
      <p:pic>
        <p:nvPicPr>
          <p:cNvPr id="18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177925"/>
            <a:ext cx="8813238" cy="3603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92803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Niche variation benefit</a:t>
            </a:r>
            <a:endParaRPr lang="en-AU" dirty="0"/>
          </a:p>
        </p:txBody>
      </p:sp>
      <p:sp>
        <p:nvSpPr>
          <p:cNvPr id="3" name="Content Placeholder 2"/>
          <p:cNvSpPr>
            <a:spLocks noGrp="1"/>
          </p:cNvSpPr>
          <p:nvPr>
            <p:ph idx="1"/>
          </p:nvPr>
        </p:nvSpPr>
        <p:spPr/>
        <p:txBody>
          <a:bodyPr/>
          <a:lstStyle/>
          <a:p>
            <a:endParaRPr lang="en-AU"/>
          </a:p>
        </p:txBody>
      </p:sp>
      <p:pic>
        <p:nvPicPr>
          <p:cNvPr id="15364" name="Picture 4" descr="C:\Users\jhanson\Documents\GitHub\realized-niche-conservation\code\rmarkdown\slides_files\figure-latex\unnamed-chunk-7-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2742"/>
          <a:stretch/>
        </p:blipFill>
        <p:spPr bwMode="auto">
          <a:xfrm>
            <a:off x="228599" y="1428750"/>
            <a:ext cx="8716939" cy="2851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99639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Niche volume benefit</a:t>
            </a:r>
            <a:endParaRPr lang="en-AU" dirty="0"/>
          </a:p>
        </p:txBody>
      </p:sp>
      <p:sp>
        <p:nvSpPr>
          <p:cNvPr id="3" name="Content Placeholder 2"/>
          <p:cNvSpPr>
            <a:spLocks noGrp="1"/>
          </p:cNvSpPr>
          <p:nvPr>
            <p:ph idx="1"/>
          </p:nvPr>
        </p:nvSpPr>
        <p:spPr/>
        <p:txBody>
          <a:bodyPr/>
          <a:lstStyle/>
          <a:p>
            <a:endParaRPr lang="en-AU"/>
          </a:p>
        </p:txBody>
      </p:sp>
      <p:pic>
        <p:nvPicPr>
          <p:cNvPr id="15364" name="Picture 4" descr="C:\Users\jhanson\Documents\GitHub\realized-niche-conservation\code\rmarkdown\slides_files\figure-latex\unnamed-chunk-7-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1296"/>
          <a:stretch/>
        </p:blipFill>
        <p:spPr bwMode="auto">
          <a:xfrm>
            <a:off x="152399" y="1352550"/>
            <a:ext cx="8894539" cy="2999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57049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Global conservation of niches</a:t>
            </a:r>
            <a:endParaRPr lang="en-AU" dirty="0"/>
          </a:p>
        </p:txBody>
      </p:sp>
      <p:sp>
        <p:nvSpPr>
          <p:cNvPr id="3" name="Content Placeholder 2"/>
          <p:cNvSpPr>
            <a:spLocks noGrp="1"/>
          </p:cNvSpPr>
          <p:nvPr>
            <p:ph idx="1"/>
          </p:nvPr>
        </p:nvSpPr>
        <p:spPr>
          <a:xfrm>
            <a:off x="457200" y="1200151"/>
            <a:ext cx="5444836" cy="3394472"/>
          </a:xfrm>
        </p:spPr>
        <p:txBody>
          <a:bodyPr>
            <a:normAutofit lnSpcReduction="10000"/>
          </a:bodyPr>
          <a:lstStyle/>
          <a:p>
            <a:r>
              <a:rPr lang="en-AU" sz="3600" dirty="0" smtClean="0"/>
              <a:t>Geographic measures alone aren’t good enough</a:t>
            </a:r>
          </a:p>
          <a:p>
            <a:endParaRPr lang="en-AU" sz="3600" dirty="0" smtClean="0"/>
          </a:p>
          <a:p>
            <a:r>
              <a:rPr lang="en-AU" sz="3600" dirty="0" smtClean="0"/>
              <a:t>Protected areas tend to be scattered across species’ niches</a:t>
            </a:r>
            <a:endParaRPr lang="en-AU" sz="3600" dirty="0"/>
          </a:p>
        </p:txBody>
      </p:sp>
      <p:pic>
        <p:nvPicPr>
          <p:cNvPr id="13314" name="Picture 2" descr="Image result for critically endangered spec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3476" y="3005138"/>
            <a:ext cx="3643312" cy="241935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Image result for critically endangered species"/>
          <p:cNvPicPr>
            <a:picLocks noChangeAspect="1" noChangeArrowheads="1"/>
          </p:cNvPicPr>
          <p:nvPr/>
        </p:nvPicPr>
        <p:blipFill rotWithShape="1">
          <a:blip r:embed="rId3">
            <a:extLst>
              <a:ext uri="{28A0092B-C50C-407E-A947-70E740481C1C}">
                <a14:useLocalDpi xmlns:a14="http://schemas.microsoft.com/office/drawing/2010/main" val="0"/>
              </a:ext>
            </a:extLst>
          </a:blip>
          <a:srcRect l="5955" t="8409" b="14094"/>
          <a:stretch/>
        </p:blipFill>
        <p:spPr bwMode="auto">
          <a:xfrm>
            <a:off x="6210300" y="1189037"/>
            <a:ext cx="2959101" cy="1828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866738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Take home messages</a:t>
            </a:r>
            <a:endParaRPr lang="en-AU" dirty="0"/>
          </a:p>
        </p:txBody>
      </p:sp>
      <p:sp>
        <p:nvSpPr>
          <p:cNvPr id="3" name="Content Placeholder 2"/>
          <p:cNvSpPr>
            <a:spLocks noGrp="1"/>
          </p:cNvSpPr>
          <p:nvPr>
            <p:ph idx="1"/>
          </p:nvPr>
        </p:nvSpPr>
        <p:spPr/>
        <p:txBody>
          <a:bodyPr>
            <a:normAutofit/>
          </a:bodyPr>
          <a:lstStyle/>
          <a:p>
            <a:r>
              <a:rPr lang="en-AU" dirty="0" smtClean="0"/>
              <a:t>If you really want it: you need to plan for it</a:t>
            </a:r>
          </a:p>
          <a:p>
            <a:endParaRPr lang="en-AU" dirty="0" smtClean="0"/>
          </a:p>
          <a:p>
            <a:r>
              <a:rPr lang="en-AU" dirty="0" smtClean="0"/>
              <a:t>Surrogates may work – but no guarantees</a:t>
            </a:r>
          </a:p>
          <a:p>
            <a:endParaRPr lang="en-AU" dirty="0"/>
          </a:p>
          <a:p>
            <a:r>
              <a:rPr lang="en-AU" dirty="0" smtClean="0"/>
              <a:t>Plug the gaps!</a:t>
            </a:r>
          </a:p>
        </p:txBody>
      </p:sp>
    </p:spTree>
    <p:extLst>
      <p:ext uri="{BB962C8B-B14F-4D97-AF65-F5344CB8AC3E}">
        <p14:creationId xmlns:p14="http://schemas.microsoft.com/office/powerpoint/2010/main" val="384702531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ack And White Birds Silhouette Fresh HD Wallpape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36512" y="-748022"/>
            <a:ext cx="10236982" cy="639811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217015" y="87474"/>
            <a:ext cx="6195461" cy="596462"/>
            <a:chOff x="217012" y="116632"/>
            <a:chExt cx="6195461" cy="795284"/>
          </a:xfrm>
        </p:grpSpPr>
        <p:pic>
          <p:nvPicPr>
            <p:cNvPr id="3" name="Picture 2" descr="C:\Users\jhanson\Downloads\1467354618_f0e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012" y="116632"/>
              <a:ext cx="682580" cy="7800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075756" y="214289"/>
              <a:ext cx="5336717" cy="697627"/>
            </a:xfrm>
            <a:prstGeom prst="rect">
              <a:avLst/>
            </a:prstGeom>
            <a:noFill/>
          </p:spPr>
          <p:txBody>
            <a:bodyPr wrap="none" rtlCol="0">
              <a:spAutoFit/>
            </a:bodyPr>
            <a:lstStyle/>
            <a:p>
              <a:r>
                <a:rPr lang="en-AU" sz="2800" b="1" dirty="0">
                  <a:solidFill>
                    <a:schemeClr val="bg1"/>
                  </a:solidFill>
                </a:rPr>
                <a:t>j</a:t>
              </a:r>
              <a:r>
                <a:rPr lang="en-AU" sz="2800" b="1" dirty="0" smtClean="0">
                  <a:solidFill>
                    <a:schemeClr val="bg1"/>
                  </a:solidFill>
                </a:rPr>
                <a:t>effrey.hanson@uqconnect.edu.au</a:t>
              </a:r>
              <a:endParaRPr lang="en-AU" sz="2800" b="1" dirty="0">
                <a:solidFill>
                  <a:schemeClr val="bg1"/>
                </a:solidFill>
              </a:endParaRPr>
            </a:p>
          </p:txBody>
        </p:sp>
      </p:grpSp>
      <p:grpSp>
        <p:nvGrpSpPr>
          <p:cNvPr id="2" name="Group 1"/>
          <p:cNvGrpSpPr/>
          <p:nvPr/>
        </p:nvGrpSpPr>
        <p:grpSpPr>
          <a:xfrm>
            <a:off x="217012" y="1527112"/>
            <a:ext cx="3947978" cy="563833"/>
            <a:chOff x="211764" y="1168251"/>
            <a:chExt cx="3947978" cy="751776"/>
          </a:xfrm>
        </p:grpSpPr>
        <p:pic>
          <p:nvPicPr>
            <p:cNvPr id="5" name="Picture 4" descr="C:\Users\jhanson\Downloads\1467354784_we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1764" y="1168251"/>
              <a:ext cx="693077" cy="6930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75756" y="1222402"/>
              <a:ext cx="3083986" cy="697625"/>
            </a:xfrm>
            <a:prstGeom prst="rect">
              <a:avLst/>
            </a:prstGeom>
            <a:noFill/>
          </p:spPr>
          <p:txBody>
            <a:bodyPr wrap="none" rtlCol="0">
              <a:spAutoFit/>
            </a:bodyPr>
            <a:lstStyle/>
            <a:p>
              <a:r>
                <a:rPr lang="en-AU" sz="2800" b="1" dirty="0" smtClean="0">
                  <a:solidFill>
                    <a:schemeClr val="bg1"/>
                  </a:solidFill>
                </a:rPr>
                <a:t>jeffrey-hanson.com</a:t>
              </a:r>
              <a:endParaRPr lang="en-AU" sz="2000" b="1" dirty="0">
                <a:solidFill>
                  <a:schemeClr val="bg1"/>
                </a:solidFill>
              </a:endParaRPr>
            </a:p>
          </p:txBody>
        </p:sp>
      </p:grpSp>
      <p:grpSp>
        <p:nvGrpSpPr>
          <p:cNvPr id="9" name="Group 8"/>
          <p:cNvGrpSpPr/>
          <p:nvPr/>
        </p:nvGrpSpPr>
        <p:grpSpPr>
          <a:xfrm>
            <a:off x="217012" y="805043"/>
            <a:ext cx="5000964" cy="600962"/>
            <a:chOff x="162258" y="2132856"/>
            <a:chExt cx="5000964" cy="801283"/>
          </a:xfrm>
        </p:grpSpPr>
        <p:pic>
          <p:nvPicPr>
            <p:cNvPr id="4" name="Picture 3" descr="C:\Users\jhanson\Downloads\1467354717_github.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258" y="2132856"/>
              <a:ext cx="792088" cy="7920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075756" y="2236512"/>
              <a:ext cx="4087466" cy="697627"/>
            </a:xfrm>
            <a:prstGeom prst="rect">
              <a:avLst/>
            </a:prstGeom>
            <a:noFill/>
          </p:spPr>
          <p:txBody>
            <a:bodyPr wrap="none" rtlCol="0">
              <a:spAutoFit/>
            </a:bodyPr>
            <a:lstStyle/>
            <a:p>
              <a:r>
                <a:rPr lang="en-AU" sz="2800" b="1" dirty="0" smtClean="0">
                  <a:solidFill>
                    <a:schemeClr val="bg1"/>
                  </a:solidFill>
                </a:rPr>
                <a:t>github.com/</a:t>
              </a:r>
              <a:r>
                <a:rPr lang="en-AU" sz="2800" b="1" dirty="0" err="1" smtClean="0">
                  <a:solidFill>
                    <a:schemeClr val="bg1"/>
                  </a:solidFill>
                </a:rPr>
                <a:t>jeffreyhanson</a:t>
              </a:r>
              <a:endParaRPr lang="en-AU" sz="2000" b="1" dirty="0">
                <a:solidFill>
                  <a:schemeClr val="bg1"/>
                </a:solidFill>
              </a:endParaRPr>
            </a:p>
          </p:txBody>
        </p:sp>
      </p:grpSp>
    </p:spTree>
    <p:extLst>
      <p:ext uri="{BB962C8B-B14F-4D97-AF65-F5344CB8AC3E}">
        <p14:creationId xmlns:p14="http://schemas.microsoft.com/office/powerpoint/2010/main" val="42896417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Reserve Selection</a:t>
            </a:r>
            <a:endParaRPr lang="en-AU" dirty="0"/>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6" name="Oval 5"/>
          <p:cNvSpPr/>
          <p:nvPr/>
        </p:nvSpPr>
        <p:spPr>
          <a:xfrm>
            <a:off x="3747929" y="3038122"/>
            <a:ext cx="1627815" cy="1117586"/>
          </a:xfrm>
          <a:prstGeom prst="ellipse">
            <a:avLst/>
          </a:prstGeom>
          <a:solidFill>
            <a:srgbClr val="00206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7" name="Oval 6"/>
          <p:cNvSpPr/>
          <p:nvPr/>
        </p:nvSpPr>
        <p:spPr>
          <a:xfrm>
            <a:off x="4106112" y="3337824"/>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8" name="Oval 7"/>
          <p:cNvSpPr/>
          <p:nvPr/>
        </p:nvSpPr>
        <p:spPr>
          <a:xfrm>
            <a:off x="1321101" y="1712923"/>
            <a:ext cx="1657378" cy="1137884"/>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9" name="Oval 8"/>
          <p:cNvSpPr/>
          <p:nvPr/>
        </p:nvSpPr>
        <p:spPr>
          <a:xfrm>
            <a:off x="1801929" y="1900237"/>
            <a:ext cx="1657378" cy="1137884"/>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0" name="Oval 9"/>
          <p:cNvSpPr/>
          <p:nvPr/>
        </p:nvSpPr>
        <p:spPr>
          <a:xfrm>
            <a:off x="2261840" y="1780845"/>
            <a:ext cx="1657378" cy="1137884"/>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1" name="Oval 10"/>
          <p:cNvSpPr/>
          <p:nvPr/>
        </p:nvSpPr>
        <p:spPr>
          <a:xfrm>
            <a:off x="5718101" y="1799539"/>
            <a:ext cx="1651602" cy="1133918"/>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2" name="Oval 11"/>
          <p:cNvSpPr/>
          <p:nvPr/>
        </p:nvSpPr>
        <p:spPr>
          <a:xfrm>
            <a:off x="6153432" y="1999339"/>
            <a:ext cx="1651602" cy="1133918"/>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3" name="Oval 12"/>
          <p:cNvSpPr/>
          <p:nvPr/>
        </p:nvSpPr>
        <p:spPr>
          <a:xfrm>
            <a:off x="6674665" y="1867459"/>
            <a:ext cx="1651602" cy="1133918"/>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4" name="Rectangle 13"/>
          <p:cNvSpPr/>
          <p:nvPr/>
        </p:nvSpPr>
        <p:spPr>
          <a:xfrm>
            <a:off x="1172974"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5" name="Rectangle 14"/>
          <p:cNvSpPr/>
          <p:nvPr/>
        </p:nvSpPr>
        <p:spPr>
          <a:xfrm>
            <a:off x="666251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6" name="Rectangle 15"/>
          <p:cNvSpPr/>
          <p:nvPr/>
        </p:nvSpPr>
        <p:spPr>
          <a:xfrm>
            <a:off x="208789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7" name="Rectangle 16"/>
          <p:cNvSpPr/>
          <p:nvPr/>
        </p:nvSpPr>
        <p:spPr>
          <a:xfrm>
            <a:off x="3002823"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8" name="Rectangle 17"/>
          <p:cNvSpPr/>
          <p:nvPr/>
        </p:nvSpPr>
        <p:spPr>
          <a:xfrm>
            <a:off x="39177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9" name="Rectangle 18"/>
          <p:cNvSpPr/>
          <p:nvPr/>
        </p:nvSpPr>
        <p:spPr>
          <a:xfrm>
            <a:off x="4832671"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0" name="Rectangle 19"/>
          <p:cNvSpPr/>
          <p:nvPr/>
        </p:nvSpPr>
        <p:spPr>
          <a:xfrm>
            <a:off x="5747595"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1" name="Rectangle 20"/>
          <p:cNvSpPr/>
          <p:nvPr/>
        </p:nvSpPr>
        <p:spPr>
          <a:xfrm>
            <a:off x="75774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2" name="Rectangle 21"/>
          <p:cNvSpPr/>
          <p:nvPr/>
        </p:nvSpPr>
        <p:spPr>
          <a:xfrm>
            <a:off x="1172974"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3" name="Rectangle 22"/>
          <p:cNvSpPr/>
          <p:nvPr/>
        </p:nvSpPr>
        <p:spPr>
          <a:xfrm>
            <a:off x="666251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4" name="Rectangle 23"/>
          <p:cNvSpPr/>
          <p:nvPr/>
        </p:nvSpPr>
        <p:spPr>
          <a:xfrm>
            <a:off x="208789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5" name="Rectangle 24"/>
          <p:cNvSpPr/>
          <p:nvPr/>
        </p:nvSpPr>
        <p:spPr>
          <a:xfrm>
            <a:off x="3002823"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6" name="Rectangle 25"/>
          <p:cNvSpPr/>
          <p:nvPr/>
        </p:nvSpPr>
        <p:spPr>
          <a:xfrm>
            <a:off x="39177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7" name="Rectangle 26"/>
          <p:cNvSpPr/>
          <p:nvPr/>
        </p:nvSpPr>
        <p:spPr>
          <a:xfrm>
            <a:off x="4832671"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8" name="Rectangle 27"/>
          <p:cNvSpPr/>
          <p:nvPr/>
        </p:nvSpPr>
        <p:spPr>
          <a:xfrm>
            <a:off x="5747595"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9" name="Rectangle 28"/>
          <p:cNvSpPr/>
          <p:nvPr/>
        </p:nvSpPr>
        <p:spPr>
          <a:xfrm>
            <a:off x="75774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0" name="Rectangle 29"/>
          <p:cNvSpPr/>
          <p:nvPr/>
        </p:nvSpPr>
        <p:spPr>
          <a:xfrm>
            <a:off x="1172974"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1" name="Rectangle 30"/>
          <p:cNvSpPr/>
          <p:nvPr/>
        </p:nvSpPr>
        <p:spPr>
          <a:xfrm>
            <a:off x="666251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2" name="Rectangle 31"/>
          <p:cNvSpPr/>
          <p:nvPr/>
        </p:nvSpPr>
        <p:spPr>
          <a:xfrm>
            <a:off x="208789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3" name="Rectangle 32"/>
          <p:cNvSpPr/>
          <p:nvPr/>
        </p:nvSpPr>
        <p:spPr>
          <a:xfrm>
            <a:off x="3002823"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4" name="Rectangle 33"/>
          <p:cNvSpPr/>
          <p:nvPr/>
        </p:nvSpPr>
        <p:spPr>
          <a:xfrm>
            <a:off x="39177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5" name="Rectangle 34"/>
          <p:cNvSpPr/>
          <p:nvPr/>
        </p:nvSpPr>
        <p:spPr>
          <a:xfrm>
            <a:off x="4832671"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6" name="Rectangle 35"/>
          <p:cNvSpPr/>
          <p:nvPr/>
        </p:nvSpPr>
        <p:spPr>
          <a:xfrm>
            <a:off x="5747595"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7" name="Rectangle 36"/>
          <p:cNvSpPr/>
          <p:nvPr/>
        </p:nvSpPr>
        <p:spPr>
          <a:xfrm>
            <a:off x="75774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8" name="Rectangle 37"/>
          <p:cNvSpPr/>
          <p:nvPr/>
        </p:nvSpPr>
        <p:spPr>
          <a:xfrm>
            <a:off x="1172974"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9" name="Rectangle 38"/>
          <p:cNvSpPr/>
          <p:nvPr/>
        </p:nvSpPr>
        <p:spPr>
          <a:xfrm>
            <a:off x="666251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0" name="Rectangle 39"/>
          <p:cNvSpPr/>
          <p:nvPr/>
        </p:nvSpPr>
        <p:spPr>
          <a:xfrm>
            <a:off x="208789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1" name="Rectangle 40"/>
          <p:cNvSpPr/>
          <p:nvPr/>
        </p:nvSpPr>
        <p:spPr>
          <a:xfrm>
            <a:off x="3002823"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2" name="Rectangle 41"/>
          <p:cNvSpPr/>
          <p:nvPr/>
        </p:nvSpPr>
        <p:spPr>
          <a:xfrm>
            <a:off x="39177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3" name="Rectangle 42"/>
          <p:cNvSpPr/>
          <p:nvPr/>
        </p:nvSpPr>
        <p:spPr>
          <a:xfrm>
            <a:off x="4832671"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4" name="Rectangle 43"/>
          <p:cNvSpPr/>
          <p:nvPr/>
        </p:nvSpPr>
        <p:spPr>
          <a:xfrm>
            <a:off x="5747595"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5" name="Rectangle 44"/>
          <p:cNvSpPr/>
          <p:nvPr/>
        </p:nvSpPr>
        <p:spPr>
          <a:xfrm>
            <a:off x="75774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6" name="Rectangle 45"/>
          <p:cNvSpPr/>
          <p:nvPr/>
        </p:nvSpPr>
        <p:spPr>
          <a:xfrm>
            <a:off x="1146028"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7" name="Rectangle 46"/>
          <p:cNvSpPr/>
          <p:nvPr/>
        </p:nvSpPr>
        <p:spPr>
          <a:xfrm>
            <a:off x="6635573"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8" name="Rectangle 47"/>
          <p:cNvSpPr/>
          <p:nvPr/>
        </p:nvSpPr>
        <p:spPr>
          <a:xfrm>
            <a:off x="2060952"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9" name="Rectangle 48"/>
          <p:cNvSpPr/>
          <p:nvPr/>
        </p:nvSpPr>
        <p:spPr>
          <a:xfrm>
            <a:off x="2975877"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0" name="Rectangle 49"/>
          <p:cNvSpPr/>
          <p:nvPr/>
        </p:nvSpPr>
        <p:spPr>
          <a:xfrm>
            <a:off x="38908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1" name="Rectangle 50"/>
          <p:cNvSpPr/>
          <p:nvPr/>
        </p:nvSpPr>
        <p:spPr>
          <a:xfrm>
            <a:off x="4805725"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2" name="Rectangle 51"/>
          <p:cNvSpPr/>
          <p:nvPr/>
        </p:nvSpPr>
        <p:spPr>
          <a:xfrm>
            <a:off x="5720649"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3" name="Rectangle 52"/>
          <p:cNvSpPr/>
          <p:nvPr/>
        </p:nvSpPr>
        <p:spPr>
          <a:xfrm>
            <a:off x="75505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Tree>
    <p:extLst>
      <p:ext uri="{BB962C8B-B14F-4D97-AF65-F5344CB8AC3E}">
        <p14:creationId xmlns:p14="http://schemas.microsoft.com/office/powerpoint/2010/main" val="15440671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Reserve Selection</a:t>
            </a:r>
            <a:endParaRPr lang="en-AU" dirty="0"/>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6" name="Oval 5"/>
          <p:cNvSpPr/>
          <p:nvPr/>
        </p:nvSpPr>
        <p:spPr>
          <a:xfrm>
            <a:off x="3747926" y="3038121"/>
            <a:ext cx="1627815" cy="1117586"/>
          </a:xfrm>
          <a:prstGeom prst="ellipse">
            <a:avLst/>
          </a:prstGeom>
          <a:solidFill>
            <a:srgbClr val="00206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7" name="Oval 6"/>
          <p:cNvSpPr/>
          <p:nvPr/>
        </p:nvSpPr>
        <p:spPr>
          <a:xfrm>
            <a:off x="4106111" y="3337822"/>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8" name="Oval 7"/>
          <p:cNvSpPr/>
          <p:nvPr/>
        </p:nvSpPr>
        <p:spPr>
          <a:xfrm>
            <a:off x="1321101" y="1712924"/>
            <a:ext cx="1657378" cy="1137883"/>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9" name="Oval 8"/>
          <p:cNvSpPr/>
          <p:nvPr/>
        </p:nvSpPr>
        <p:spPr>
          <a:xfrm>
            <a:off x="1801929" y="1900238"/>
            <a:ext cx="1657378" cy="1137883"/>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0" name="Oval 9"/>
          <p:cNvSpPr/>
          <p:nvPr/>
        </p:nvSpPr>
        <p:spPr>
          <a:xfrm>
            <a:off x="2261840" y="1780844"/>
            <a:ext cx="1657378" cy="1137883"/>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1" name="Oval 10"/>
          <p:cNvSpPr/>
          <p:nvPr/>
        </p:nvSpPr>
        <p:spPr>
          <a:xfrm>
            <a:off x="5718101" y="1799538"/>
            <a:ext cx="1651602" cy="1133917"/>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2" name="Oval 11"/>
          <p:cNvSpPr/>
          <p:nvPr/>
        </p:nvSpPr>
        <p:spPr>
          <a:xfrm>
            <a:off x="6153432" y="1999339"/>
            <a:ext cx="1651602" cy="1133917"/>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3" name="Oval 12"/>
          <p:cNvSpPr/>
          <p:nvPr/>
        </p:nvSpPr>
        <p:spPr>
          <a:xfrm>
            <a:off x="6674665" y="1867458"/>
            <a:ext cx="1651602" cy="1133917"/>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4" name="Rectangle 13"/>
          <p:cNvSpPr/>
          <p:nvPr/>
        </p:nvSpPr>
        <p:spPr>
          <a:xfrm>
            <a:off x="1172974"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5" name="Rectangle 14"/>
          <p:cNvSpPr/>
          <p:nvPr/>
        </p:nvSpPr>
        <p:spPr>
          <a:xfrm>
            <a:off x="666251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6" name="Rectangle 15"/>
          <p:cNvSpPr/>
          <p:nvPr/>
        </p:nvSpPr>
        <p:spPr>
          <a:xfrm>
            <a:off x="208789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7" name="Rectangle 16"/>
          <p:cNvSpPr/>
          <p:nvPr/>
        </p:nvSpPr>
        <p:spPr>
          <a:xfrm>
            <a:off x="3002823"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8" name="Rectangle 17"/>
          <p:cNvSpPr/>
          <p:nvPr/>
        </p:nvSpPr>
        <p:spPr>
          <a:xfrm>
            <a:off x="39177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9" name="Rectangle 18"/>
          <p:cNvSpPr/>
          <p:nvPr/>
        </p:nvSpPr>
        <p:spPr>
          <a:xfrm>
            <a:off x="4832671"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0" name="Rectangle 19"/>
          <p:cNvSpPr/>
          <p:nvPr/>
        </p:nvSpPr>
        <p:spPr>
          <a:xfrm>
            <a:off x="5747595"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1" name="Rectangle 20"/>
          <p:cNvSpPr/>
          <p:nvPr/>
        </p:nvSpPr>
        <p:spPr>
          <a:xfrm>
            <a:off x="75774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2" name="Rectangle 21"/>
          <p:cNvSpPr/>
          <p:nvPr/>
        </p:nvSpPr>
        <p:spPr>
          <a:xfrm>
            <a:off x="1172974"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3" name="Rectangle 22"/>
          <p:cNvSpPr/>
          <p:nvPr/>
        </p:nvSpPr>
        <p:spPr>
          <a:xfrm>
            <a:off x="666251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4" name="Rectangle 23"/>
          <p:cNvSpPr/>
          <p:nvPr/>
        </p:nvSpPr>
        <p:spPr>
          <a:xfrm>
            <a:off x="208789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5" name="Rectangle 24"/>
          <p:cNvSpPr/>
          <p:nvPr/>
        </p:nvSpPr>
        <p:spPr>
          <a:xfrm>
            <a:off x="3002823"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6" name="Rectangle 25"/>
          <p:cNvSpPr/>
          <p:nvPr/>
        </p:nvSpPr>
        <p:spPr>
          <a:xfrm>
            <a:off x="39177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7" name="Rectangle 26"/>
          <p:cNvSpPr/>
          <p:nvPr/>
        </p:nvSpPr>
        <p:spPr>
          <a:xfrm>
            <a:off x="4832671"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8" name="Rectangle 27"/>
          <p:cNvSpPr/>
          <p:nvPr/>
        </p:nvSpPr>
        <p:spPr>
          <a:xfrm>
            <a:off x="5747595"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9" name="Rectangle 28"/>
          <p:cNvSpPr/>
          <p:nvPr/>
        </p:nvSpPr>
        <p:spPr>
          <a:xfrm>
            <a:off x="75774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0" name="Rectangle 29"/>
          <p:cNvSpPr/>
          <p:nvPr/>
        </p:nvSpPr>
        <p:spPr>
          <a:xfrm>
            <a:off x="1172974"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1" name="Rectangle 30"/>
          <p:cNvSpPr/>
          <p:nvPr/>
        </p:nvSpPr>
        <p:spPr>
          <a:xfrm>
            <a:off x="666251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2" name="Rectangle 31"/>
          <p:cNvSpPr/>
          <p:nvPr/>
        </p:nvSpPr>
        <p:spPr>
          <a:xfrm>
            <a:off x="208789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3" name="Rectangle 32"/>
          <p:cNvSpPr/>
          <p:nvPr/>
        </p:nvSpPr>
        <p:spPr>
          <a:xfrm>
            <a:off x="3002823"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4" name="Rectangle 33"/>
          <p:cNvSpPr/>
          <p:nvPr/>
        </p:nvSpPr>
        <p:spPr>
          <a:xfrm>
            <a:off x="3917747"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5" name="Rectangle 34"/>
          <p:cNvSpPr/>
          <p:nvPr/>
        </p:nvSpPr>
        <p:spPr>
          <a:xfrm>
            <a:off x="4832671"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6" name="Rectangle 35"/>
          <p:cNvSpPr/>
          <p:nvPr/>
        </p:nvSpPr>
        <p:spPr>
          <a:xfrm>
            <a:off x="5747595"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7" name="Rectangle 36"/>
          <p:cNvSpPr/>
          <p:nvPr/>
        </p:nvSpPr>
        <p:spPr>
          <a:xfrm>
            <a:off x="7577447"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8" name="Rectangle 37"/>
          <p:cNvSpPr/>
          <p:nvPr/>
        </p:nvSpPr>
        <p:spPr>
          <a:xfrm>
            <a:off x="1172974"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9" name="Rectangle 38"/>
          <p:cNvSpPr/>
          <p:nvPr/>
        </p:nvSpPr>
        <p:spPr>
          <a:xfrm>
            <a:off x="666251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0" name="Rectangle 39"/>
          <p:cNvSpPr/>
          <p:nvPr/>
        </p:nvSpPr>
        <p:spPr>
          <a:xfrm>
            <a:off x="208789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1" name="Rectangle 40"/>
          <p:cNvSpPr/>
          <p:nvPr/>
        </p:nvSpPr>
        <p:spPr>
          <a:xfrm>
            <a:off x="3002823"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2" name="Rectangle 41"/>
          <p:cNvSpPr/>
          <p:nvPr/>
        </p:nvSpPr>
        <p:spPr>
          <a:xfrm>
            <a:off x="39177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3" name="Rectangle 42"/>
          <p:cNvSpPr/>
          <p:nvPr/>
        </p:nvSpPr>
        <p:spPr>
          <a:xfrm>
            <a:off x="4832671"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4" name="Rectangle 43"/>
          <p:cNvSpPr/>
          <p:nvPr/>
        </p:nvSpPr>
        <p:spPr>
          <a:xfrm>
            <a:off x="5747595"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5" name="Rectangle 44"/>
          <p:cNvSpPr/>
          <p:nvPr/>
        </p:nvSpPr>
        <p:spPr>
          <a:xfrm>
            <a:off x="75774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6" name="Rectangle 45"/>
          <p:cNvSpPr/>
          <p:nvPr/>
        </p:nvSpPr>
        <p:spPr>
          <a:xfrm>
            <a:off x="1146028"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7" name="Rectangle 46"/>
          <p:cNvSpPr/>
          <p:nvPr/>
        </p:nvSpPr>
        <p:spPr>
          <a:xfrm>
            <a:off x="6635573"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8" name="Rectangle 47"/>
          <p:cNvSpPr/>
          <p:nvPr/>
        </p:nvSpPr>
        <p:spPr>
          <a:xfrm>
            <a:off x="2060952"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9" name="Rectangle 48"/>
          <p:cNvSpPr/>
          <p:nvPr/>
        </p:nvSpPr>
        <p:spPr>
          <a:xfrm>
            <a:off x="2975877"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0" name="Rectangle 49"/>
          <p:cNvSpPr/>
          <p:nvPr/>
        </p:nvSpPr>
        <p:spPr>
          <a:xfrm>
            <a:off x="38908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1" name="Rectangle 50"/>
          <p:cNvSpPr/>
          <p:nvPr/>
        </p:nvSpPr>
        <p:spPr>
          <a:xfrm>
            <a:off x="4805725"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2" name="Rectangle 51"/>
          <p:cNvSpPr/>
          <p:nvPr/>
        </p:nvSpPr>
        <p:spPr>
          <a:xfrm>
            <a:off x="5720649"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3" name="Rectangle 52"/>
          <p:cNvSpPr/>
          <p:nvPr/>
        </p:nvSpPr>
        <p:spPr>
          <a:xfrm>
            <a:off x="75505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Tree>
    <p:extLst>
      <p:ext uri="{BB962C8B-B14F-4D97-AF65-F5344CB8AC3E}">
        <p14:creationId xmlns:p14="http://schemas.microsoft.com/office/powerpoint/2010/main" val="28899397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Evolutionary processes</a:t>
            </a:r>
            <a:endParaRPr lang="en-AU"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p:cNvSpPr/>
              <p:nvPr/>
            </p:nvSpPr>
            <p:spPr>
              <a:xfrm>
                <a:off x="8500591" y="184873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p:cNvSpPr/>
              <p:nvPr/>
            </p:nvSpPr>
            <p:spPr>
              <a:xfrm>
                <a:off x="10217725" y="1799848"/>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869763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Evolutionary processes</a:t>
            </a:r>
            <a:endParaRPr lang="en-AU"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p:cNvSpPr/>
              <p:nvPr/>
            </p:nvSpPr>
            <p:spPr>
              <a:xfrm>
                <a:off x="8500591" y="184873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p:cNvSpPr/>
              <p:nvPr/>
            </p:nvSpPr>
            <p:spPr>
              <a:xfrm>
                <a:off x="10217725" y="1799848"/>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776788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4295</TotalTime>
  <Words>736</Words>
  <Application>Microsoft Office PowerPoint</Application>
  <PresentationFormat>On-screen Show (16:9)</PresentationFormat>
  <Paragraphs>216</Paragraphs>
  <Slides>56</Slides>
  <Notes>5</Notes>
  <HiddenSlides>1</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Office Theme</vt:lpstr>
      <vt:lpstr>Conserving evolutionary processes</vt:lpstr>
      <vt:lpstr>Acknowledgements</vt:lpstr>
      <vt:lpstr>Global biodiversity crisis</vt:lpstr>
      <vt:lpstr>Protected areas</vt:lpstr>
      <vt:lpstr>Reserve Selection</vt:lpstr>
      <vt:lpstr>Reserve Selection</vt:lpstr>
      <vt:lpstr>Reserve Selection</vt:lpstr>
      <vt:lpstr>Evolutionary processes</vt:lpstr>
      <vt:lpstr>Evolutionary processes</vt:lpstr>
      <vt:lpstr>Evolutionary processes</vt:lpstr>
      <vt:lpstr>Evolutionary processes</vt:lpstr>
      <vt:lpstr>Environmental and geographic variables are effective surrogates for conservation planning</vt:lpstr>
      <vt:lpstr>27 plant species</vt:lpstr>
      <vt:lpstr>Identifying loci under selection</vt:lpstr>
      <vt:lpstr>Identifying loci under selection</vt:lpstr>
      <vt:lpstr>Identifying loci under selection</vt:lpstr>
      <vt:lpstr>Identifying loci under selection</vt:lpstr>
      <vt:lpstr>Identifying loci under selection</vt:lpstr>
      <vt:lpstr>Identifying loci under selection</vt:lpstr>
      <vt:lpstr>Identifying loci under selection</vt:lpstr>
      <vt:lpstr>PowerPoint Presentation</vt:lpstr>
      <vt:lpstr>PowerPoint Presentation</vt:lpstr>
      <vt:lpstr>PowerPoint Presentation</vt:lpstr>
      <vt:lpstr>What is the relationship?</vt:lpstr>
      <vt:lpstr>What is the relationship?</vt:lpstr>
      <vt:lpstr>PowerPoint Presentation</vt:lpstr>
      <vt:lpstr>PowerPoint Presentation</vt:lpstr>
      <vt:lpstr>PowerPoint Presentation</vt:lpstr>
      <vt:lpstr>PowerPoint Presentation</vt:lpstr>
      <vt:lpstr>Surrogate performance</vt:lpstr>
      <vt:lpstr>Is habitat suitability an effective surrogate for gene flow in conservation planning?</vt:lpstr>
      <vt:lpstr>Landscape resistance</vt:lpstr>
      <vt:lpstr>Reserve selection</vt:lpstr>
      <vt:lpstr>Reserve selection</vt:lpstr>
      <vt:lpstr>Solution performance</vt:lpstr>
      <vt:lpstr>Solution performance</vt:lpstr>
      <vt:lpstr>Data</vt:lpstr>
      <vt:lpstr>Habitat suitability models</vt:lpstr>
      <vt:lpstr>Landscape resistance</vt:lpstr>
      <vt:lpstr>Calibration</vt:lpstr>
      <vt:lpstr>Calibration</vt:lpstr>
      <vt:lpstr>Effective for some species?</vt:lpstr>
      <vt:lpstr>Habitat as a surrogate for gene flow </vt:lpstr>
      <vt:lpstr>Global conservation of realized niches</vt:lpstr>
      <vt:lpstr>Niche representation metrics</vt:lpstr>
      <vt:lpstr>Niche representation metrics</vt:lpstr>
      <vt:lpstr>Niche representation metrics</vt:lpstr>
      <vt:lpstr>Global niche representation</vt:lpstr>
      <vt:lpstr>Global niche representation</vt:lpstr>
      <vt:lpstr>PowerPoint Presentation</vt:lpstr>
      <vt:lpstr>Species missing from protected areas</vt:lpstr>
      <vt:lpstr>Niche variation benefit</vt:lpstr>
      <vt:lpstr>Niche volume benefit</vt:lpstr>
      <vt:lpstr>Global conservation of niches</vt:lpstr>
      <vt:lpstr>Take home messages</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Conserving evolutionary processes</dc:title>
  <dc:creator>Jeff Hanson Local Admin</dc:creator>
  <cp:lastModifiedBy>Jeffrey Hanson</cp:lastModifiedBy>
  <cp:revision>111</cp:revision>
  <dcterms:created xsi:type="dcterms:W3CDTF">2006-08-16T00:00:00Z</dcterms:created>
  <dcterms:modified xsi:type="dcterms:W3CDTF">2017-07-05T00:17:39Z</dcterms:modified>
</cp:coreProperties>
</file>